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22"/>
  </p:notesMasterIdLst>
  <p:sldIdLst>
    <p:sldId id="256" r:id="rId2"/>
    <p:sldId id="323" r:id="rId3"/>
    <p:sldId id="324" r:id="rId4"/>
    <p:sldId id="325" r:id="rId5"/>
    <p:sldId id="326" r:id="rId6"/>
    <p:sldId id="327" r:id="rId7"/>
    <p:sldId id="329" r:id="rId8"/>
    <p:sldId id="328" r:id="rId9"/>
    <p:sldId id="330" r:id="rId10"/>
    <p:sldId id="331" r:id="rId11"/>
    <p:sldId id="332" r:id="rId12"/>
    <p:sldId id="333" r:id="rId13"/>
    <p:sldId id="338" r:id="rId14"/>
    <p:sldId id="334" r:id="rId15"/>
    <p:sldId id="335" r:id="rId16"/>
    <p:sldId id="336" r:id="rId17"/>
    <p:sldId id="337" r:id="rId18"/>
    <p:sldId id="339" r:id="rId19"/>
    <p:sldId id="340" r:id="rId20"/>
    <p:sldId id="341" r:id="rId2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  <a:srgbClr val="F2F2F2"/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15" autoAdjust="0"/>
    <p:restoredTop sz="93715" autoAdjust="0"/>
  </p:normalViewPr>
  <p:slideViewPr>
    <p:cSldViewPr>
      <p:cViewPr varScale="1">
        <p:scale>
          <a:sx n="148" d="100"/>
          <a:sy n="148" d="100"/>
        </p:scale>
        <p:origin x="744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D1B20-A248-FB47-8240-73C0C5F47C9D}" type="datetimeFigureOut">
              <a:t>2020/7/2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746F-AF1F-C048-A2ED-B38EF01E9631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597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円/楕円 3">
            <a:extLst>
              <a:ext uri="{FF2B5EF4-FFF2-40B4-BE49-F238E27FC236}">
                <a16:creationId xmlns:a16="http://schemas.microsoft.com/office/drawing/2014/main" id="{40BD511A-FE9E-B641-A323-1F2451D0C873}"/>
              </a:ext>
            </a:extLst>
          </p:cNvPr>
          <p:cNvSpPr/>
          <p:nvPr userDrawn="1"/>
        </p:nvSpPr>
        <p:spPr>
          <a:xfrm>
            <a:off x="8651631" y="6350558"/>
            <a:ext cx="411982" cy="41198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>
              <a:latin typeface="+mj-ea"/>
              <a:ea typeface="+mj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0A01A1C-B0C5-904D-963A-785848775F4A}"/>
              </a:ext>
            </a:extLst>
          </p:cNvPr>
          <p:cNvSpPr txBox="1"/>
          <p:nvPr userDrawn="1"/>
        </p:nvSpPr>
        <p:spPr>
          <a:xfrm>
            <a:off x="8661679" y="6400799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8E17320-8F29-C346-80F3-7693511BE498}" type="slidenum">
              <a:rPr kumimoji="1" lang="ja-JP" altLang="en-US" sz="1400"/>
              <a:pPr algn="ctr"/>
              <a:t>‹#›</a:t>
            </a:fld>
            <a:endParaRPr kumimoji="1" lang="ja-JP" altLang="en-US" sz="140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1977278B-6103-7448-8885-11FCA29D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ln>
                  <a:solidFill>
                    <a:srgbClr val="011893"/>
                  </a:solidFill>
                </a:ln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47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0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tiff"/><Relationship Id="rId5" Type="http://schemas.openxmlformats.org/officeDocument/2006/relationships/image" Target="../media/image4.tiff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11.tiff"/><Relationship Id="rId4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C4099E-EB60-DC4F-967D-225ED88E614D}"/>
              </a:ext>
            </a:extLst>
          </p:cNvPr>
          <p:cNvSpPr txBox="1"/>
          <p:nvPr/>
        </p:nvSpPr>
        <p:spPr>
          <a:xfrm>
            <a:off x="0" y="124968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3200" dirty="0">
                <a:solidFill>
                  <a:srgbClr val="011893"/>
                </a:solidFill>
              </a:rPr>
              <a:t>GNU Make</a:t>
            </a:r>
            <a:r>
              <a:rPr lang="ja-JP" altLang="en-US" sz="3200" dirty="0">
                <a:solidFill>
                  <a:srgbClr val="011893"/>
                </a:solidFill>
              </a:rPr>
              <a:t>の使い方</a:t>
            </a:r>
            <a:endParaRPr kumimoji="1" lang="ja-JP" altLang="en-US" sz="3200" dirty="0">
              <a:solidFill>
                <a:srgbClr val="011893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1C33B1-D329-9348-9718-97E836138DF6}"/>
              </a:ext>
            </a:extLst>
          </p:cNvPr>
          <p:cNvSpPr txBox="1"/>
          <p:nvPr/>
        </p:nvSpPr>
        <p:spPr>
          <a:xfrm>
            <a:off x="3627120" y="5242560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慶應義塾大学理工学部物理情報工学科</a:t>
            </a:r>
            <a:endParaRPr lang="en-US" altLang="ja-JP" sz="24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5EEEB6-32A6-914E-957E-5C31A877EF9C}"/>
              </a:ext>
            </a:extLst>
          </p:cNvPr>
          <p:cNvSpPr txBox="1"/>
          <p:nvPr/>
        </p:nvSpPr>
        <p:spPr>
          <a:xfrm>
            <a:off x="8172400" y="56612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渡辺</a:t>
            </a:r>
            <a:endParaRPr lang="en-US" altLang="ja-JP" sz="24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5E05EE1-8957-9F44-8F8E-6BD27683056C}"/>
              </a:ext>
            </a:extLst>
          </p:cNvPr>
          <p:cNvSpPr txBox="1"/>
          <p:nvPr/>
        </p:nvSpPr>
        <p:spPr>
          <a:xfrm>
            <a:off x="3131840" y="4365104"/>
            <a:ext cx="2813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dirty="0"/>
              <a:t>2020/0</a:t>
            </a:r>
            <a:r>
              <a:rPr lang="en-US" altLang="ja-JP" sz="4000" dirty="0"/>
              <a:t>7</a:t>
            </a:r>
            <a:r>
              <a:rPr kumimoji="1" lang="en-US" altLang="ja-JP" sz="4000" dirty="0"/>
              <a:t>/02</a:t>
            </a:r>
            <a:endParaRPr kumimoji="1" lang="ja-JP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079533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0296862-F35A-2A42-B567-BD66311B00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ja-JP"/>
              <a:t>C++</a:t>
            </a:r>
            <a:r>
              <a:rPr lang="ja-JP" altLang="en-US"/>
              <a:t>の分割コンパイル</a:t>
            </a:r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C546874-3607-C049-A4B2-386D43B2AB0F}"/>
              </a:ext>
            </a:extLst>
          </p:cNvPr>
          <p:cNvSpPr txBox="1"/>
          <p:nvPr/>
        </p:nvSpPr>
        <p:spPr>
          <a:xfrm>
            <a:off x="251520" y="1124744"/>
            <a:ext cx="4357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以下の</a:t>
            </a:r>
            <a:r>
              <a:rPr kumimoji="1" lang="en-US" altLang="ja-JP" sz="2400"/>
              <a:t>3</a:t>
            </a:r>
            <a:r>
              <a:rPr kumimoji="1" lang="ja-JP" altLang="en-US" sz="2400"/>
              <a:t>つのファイルを考える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2E97299-73EB-3944-807C-D34102F8F85B}"/>
              </a:ext>
            </a:extLst>
          </p:cNvPr>
          <p:cNvSpPr/>
          <p:nvPr/>
        </p:nvSpPr>
        <p:spPr>
          <a:xfrm>
            <a:off x="251520" y="3140968"/>
            <a:ext cx="3960440" cy="255454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ja-JP" sz="1600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param.hpp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"</a:t>
            </a:r>
            <a:endParaRPr lang="en" altLang="ja-JP" sz="16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ja-JP" sz="1600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cstdio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ja-JP" sz="16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6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show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6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" altLang="ja-JP" sz="16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  printf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ja-JP" sz="1600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main: N is </a:t>
            </a:r>
            <a:r>
              <a:rPr lang="en" altLang="ja-JP" sz="1600" b="0">
                <a:solidFill>
                  <a:srgbClr val="2970C7"/>
                </a:solidFill>
                <a:effectLst/>
                <a:latin typeface="Menlo" panose="020B0609030804020204" pitchFamily="49" charset="0"/>
              </a:rPr>
              <a:t>%d\n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, N);</a:t>
            </a:r>
          </a:p>
          <a:p>
            <a:r>
              <a:rPr lang="en" altLang="ja-JP" sz="16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  show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77D7D19-C52D-A54B-AC9B-6A249D66A74F}"/>
              </a:ext>
            </a:extLst>
          </p:cNvPr>
          <p:cNvSpPr/>
          <p:nvPr/>
        </p:nvSpPr>
        <p:spPr>
          <a:xfrm>
            <a:off x="251519" y="2204864"/>
            <a:ext cx="2282997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N </a:t>
            </a:r>
            <a:r>
              <a:rPr lang="en" altLang="ja-JP" sz="16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6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;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225947D-2872-524C-A52A-DF457C8FC7BE}"/>
              </a:ext>
            </a:extLst>
          </p:cNvPr>
          <p:cNvSpPr/>
          <p:nvPr/>
        </p:nvSpPr>
        <p:spPr>
          <a:xfrm>
            <a:off x="4788023" y="3140968"/>
            <a:ext cx="3798789" cy="15696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ja-JP" sz="1600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param.hpp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"</a:t>
            </a:r>
            <a:endParaRPr lang="en" altLang="ja-JP" sz="16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ja-JP" sz="1600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cstdio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&gt;</a:t>
            </a:r>
            <a:endParaRPr lang="en" altLang="ja-JP" sz="16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6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show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6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){</a:t>
            </a:r>
          </a:p>
          <a:p>
            <a:r>
              <a:rPr lang="en" altLang="ja-JP" sz="16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  printf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ja-JP" sz="1600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sub: N is </a:t>
            </a:r>
            <a:r>
              <a:rPr lang="en" altLang="ja-JP" sz="1600" b="0">
                <a:solidFill>
                  <a:srgbClr val="2970C7"/>
                </a:solidFill>
                <a:effectLst/>
                <a:latin typeface="Menlo" panose="020B0609030804020204" pitchFamily="49" charset="0"/>
              </a:rPr>
              <a:t>%d\n</a:t>
            </a:r>
            <a:r>
              <a:rPr lang="en" altLang="ja-JP" sz="1600" b="0">
                <a:solidFill>
                  <a:srgbClr val="D86DB6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,N);</a:t>
            </a:r>
          </a:p>
          <a:p>
            <a:r>
              <a:rPr lang="en" altLang="ja-JP" sz="16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37B7CED-48B0-BD4F-816C-7ACA6D24A2D8}"/>
              </a:ext>
            </a:extLst>
          </p:cNvPr>
          <p:cNvSpPr txBox="1"/>
          <p:nvPr/>
        </p:nvSpPr>
        <p:spPr>
          <a:xfrm>
            <a:off x="179511" y="1844824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param.hpp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959ACC4-11BE-D449-88C3-F19E0E58863B}"/>
              </a:ext>
            </a:extLst>
          </p:cNvPr>
          <p:cNvSpPr txBox="1"/>
          <p:nvPr/>
        </p:nvSpPr>
        <p:spPr>
          <a:xfrm>
            <a:off x="210819" y="2708920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main.cpp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E77FE13-AB36-204D-A962-EECD1A42E572}"/>
              </a:ext>
            </a:extLst>
          </p:cNvPr>
          <p:cNvSpPr txBox="1"/>
          <p:nvPr/>
        </p:nvSpPr>
        <p:spPr>
          <a:xfrm>
            <a:off x="4788023" y="270892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sub.cpp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3999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8A3BE6E-A75B-A943-9632-592A53C468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ja-JP"/>
              <a:t>C++</a:t>
            </a:r>
            <a:r>
              <a:rPr lang="ja-JP" altLang="en-US"/>
              <a:t>の分割コンパイル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F45B02C-910F-1343-B653-B3DE136F0F2F}"/>
              </a:ext>
            </a:extLst>
          </p:cNvPr>
          <p:cNvSpPr txBox="1"/>
          <p:nvPr/>
        </p:nvSpPr>
        <p:spPr>
          <a:xfrm>
            <a:off x="251520" y="1052736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/>
              <a:t>ビルド方法</a:t>
            </a:r>
            <a:endParaRPr kumimoji="1" lang="ja-JP" altLang="en-US" sz="320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E1F7B38-3DCD-BD4E-A456-AB638B1F3294}"/>
              </a:ext>
            </a:extLst>
          </p:cNvPr>
          <p:cNvSpPr/>
          <p:nvPr/>
        </p:nvSpPr>
        <p:spPr>
          <a:xfrm>
            <a:off x="755576" y="1700808"/>
            <a:ext cx="4572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g++ -c main.cpp</a:t>
            </a:r>
          </a:p>
          <a:p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g++ -c sub.cpp</a:t>
            </a:r>
          </a:p>
          <a:p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g++ main.o sub.o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602EA77-7249-7C41-8606-730A2A7FB1C1}"/>
              </a:ext>
            </a:extLst>
          </p:cNvPr>
          <p:cNvSpPr txBox="1"/>
          <p:nvPr/>
        </p:nvSpPr>
        <p:spPr>
          <a:xfrm>
            <a:off x="251520" y="335699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/>
              <a:t>依存関係</a:t>
            </a:r>
            <a:endParaRPr kumimoji="1" lang="ja-JP" altLang="en-US" sz="320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11E2173D-AD54-2241-B786-03F5766D5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4945732"/>
            <a:ext cx="608259" cy="71095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08343A3A-0FDB-E542-AC7A-86618A335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960" y="4383920"/>
            <a:ext cx="576064" cy="673321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220433B-272F-874D-95A4-70820FEE730E}"/>
              </a:ext>
            </a:extLst>
          </p:cNvPr>
          <p:cNvSpPr txBox="1"/>
          <p:nvPr/>
        </p:nvSpPr>
        <p:spPr>
          <a:xfrm>
            <a:off x="395536" y="4581128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param.hpp</a:t>
            </a:r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0071F5C3-6B1F-F342-B289-BD331D818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4365104"/>
            <a:ext cx="608259" cy="710952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BFE1D365-5E90-F54B-805F-1316737DC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5589240"/>
            <a:ext cx="608259" cy="71095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DFAD329-00C9-2645-8121-2F5F8D72711D}"/>
              </a:ext>
            </a:extLst>
          </p:cNvPr>
          <p:cNvSpPr txBox="1"/>
          <p:nvPr/>
        </p:nvSpPr>
        <p:spPr>
          <a:xfrm>
            <a:off x="2411760" y="4005064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main.cpp</a:t>
            </a:r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F3ABDA1-625D-BA4D-87DD-0932AF511C10}"/>
              </a:ext>
            </a:extLst>
          </p:cNvPr>
          <p:cNvSpPr txBox="1"/>
          <p:nvPr/>
        </p:nvSpPr>
        <p:spPr>
          <a:xfrm>
            <a:off x="2411760" y="522920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sub.cpp</a:t>
            </a:r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A9B8E84-4339-5049-BF40-453E19EDBE1C}"/>
              </a:ext>
            </a:extLst>
          </p:cNvPr>
          <p:cNvSpPr txBox="1"/>
          <p:nvPr/>
        </p:nvSpPr>
        <p:spPr>
          <a:xfrm>
            <a:off x="4067944" y="400506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main.o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FF6E0F1-21FA-8544-9B7A-1FB45A6257FD}"/>
              </a:ext>
            </a:extLst>
          </p:cNvPr>
          <p:cNvSpPr txBox="1"/>
          <p:nvPr/>
        </p:nvSpPr>
        <p:spPr>
          <a:xfrm>
            <a:off x="4067944" y="5229200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sub.o</a:t>
            </a:r>
            <a:endParaRPr kumimoji="1" lang="ja-JP" altLang="en-US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65662B06-7FF2-C340-9286-F634710C5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960" y="5608056"/>
            <a:ext cx="576064" cy="673321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E9EE6E1-1140-D64E-9D3B-4269A4BF252D}"/>
              </a:ext>
            </a:extLst>
          </p:cNvPr>
          <p:cNvSpPr txBox="1"/>
          <p:nvPr/>
        </p:nvSpPr>
        <p:spPr>
          <a:xfrm>
            <a:off x="5652120" y="443711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a.out</a:t>
            </a:r>
            <a:endParaRPr kumimoji="1" lang="ja-JP" altLang="en-US"/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F8B28EBA-A7B2-EF4B-901A-EC43B773F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128" y="4943450"/>
            <a:ext cx="580363" cy="715516"/>
          </a:xfrm>
          <a:prstGeom prst="rect">
            <a:avLst/>
          </a:prstGeom>
        </p:spPr>
      </p:pic>
      <p:cxnSp>
        <p:nvCxnSpPr>
          <p:cNvPr id="22" name="カギ線コネクタ 21">
            <a:extLst>
              <a:ext uri="{FF2B5EF4-FFF2-40B4-BE49-F238E27FC236}">
                <a16:creationId xmlns:a16="http://schemas.microsoft.com/office/drawing/2014/main" id="{1563AD6E-EA9E-344A-94BB-F362B0248009}"/>
              </a:ext>
            </a:extLst>
          </p:cNvPr>
          <p:cNvCxnSpPr>
            <a:stCxn id="9" idx="3"/>
            <a:endCxn id="12" idx="1"/>
          </p:cNvCxnSpPr>
          <p:nvPr/>
        </p:nvCxnSpPr>
        <p:spPr>
          <a:xfrm flipV="1">
            <a:off x="1291827" y="4720580"/>
            <a:ext cx="1335957" cy="580628"/>
          </a:xfrm>
          <a:prstGeom prst="bentConnector3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カギ線コネクタ 22">
            <a:extLst>
              <a:ext uri="{FF2B5EF4-FFF2-40B4-BE49-F238E27FC236}">
                <a16:creationId xmlns:a16="http://schemas.microsoft.com/office/drawing/2014/main" id="{34569DFB-57FC-7348-B07F-A7EBCC78FFBE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>
            <a:off x="1291827" y="5301208"/>
            <a:ext cx="1335957" cy="643508"/>
          </a:xfrm>
          <a:prstGeom prst="bentConnector3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1967DE0-D8EB-0148-86A8-C0FE91830B93}"/>
              </a:ext>
            </a:extLst>
          </p:cNvPr>
          <p:cNvSpPr txBox="1"/>
          <p:nvPr/>
        </p:nvSpPr>
        <p:spPr>
          <a:xfrm>
            <a:off x="1331640" y="6093296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インクルード</a:t>
            </a:r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896CAC1-0FA4-6043-A009-F05236E0D410}"/>
              </a:ext>
            </a:extLst>
          </p:cNvPr>
          <p:cNvCxnSpPr>
            <a:cxnSpLocks/>
            <a:stCxn id="12" idx="3"/>
            <a:endCxn id="10" idx="1"/>
          </p:cNvCxnSpPr>
          <p:nvPr/>
        </p:nvCxnSpPr>
        <p:spPr>
          <a:xfrm>
            <a:off x="3236043" y="4720580"/>
            <a:ext cx="975917" cy="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22D0FC17-3976-8249-9C7E-D86C5CFEDA10}"/>
              </a:ext>
            </a:extLst>
          </p:cNvPr>
          <p:cNvCxnSpPr>
            <a:cxnSpLocks/>
            <a:stCxn id="13" idx="3"/>
            <a:endCxn id="18" idx="1"/>
          </p:cNvCxnSpPr>
          <p:nvPr/>
        </p:nvCxnSpPr>
        <p:spPr>
          <a:xfrm>
            <a:off x="3236043" y="5944716"/>
            <a:ext cx="975917" cy="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カギ線コネクタ 34">
            <a:extLst>
              <a:ext uri="{FF2B5EF4-FFF2-40B4-BE49-F238E27FC236}">
                <a16:creationId xmlns:a16="http://schemas.microsoft.com/office/drawing/2014/main" id="{BEE6D120-C80F-8048-A599-F9699D770E95}"/>
              </a:ext>
            </a:extLst>
          </p:cNvPr>
          <p:cNvCxnSpPr>
            <a:stCxn id="10" idx="3"/>
            <a:endCxn id="20" idx="1"/>
          </p:cNvCxnSpPr>
          <p:nvPr/>
        </p:nvCxnSpPr>
        <p:spPr>
          <a:xfrm>
            <a:off x="4788024" y="4720581"/>
            <a:ext cx="936104" cy="580627"/>
          </a:xfrm>
          <a:prstGeom prst="bentConnector3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カギ線コネクタ 35">
            <a:extLst>
              <a:ext uri="{FF2B5EF4-FFF2-40B4-BE49-F238E27FC236}">
                <a16:creationId xmlns:a16="http://schemas.microsoft.com/office/drawing/2014/main" id="{C23119E3-0CCC-5342-8AF6-DE63CB8F3161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 flipV="1">
            <a:off x="4788024" y="5301208"/>
            <a:ext cx="936104" cy="643509"/>
          </a:xfrm>
          <a:prstGeom prst="bentConnector3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EAAEC596-DF63-044D-BCC4-FFD71310F853}"/>
              </a:ext>
            </a:extLst>
          </p:cNvPr>
          <p:cNvSpPr txBox="1"/>
          <p:nvPr/>
        </p:nvSpPr>
        <p:spPr>
          <a:xfrm>
            <a:off x="3257853" y="6093296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コンパイル</a:t>
            </a: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9202AA71-5EFB-484A-A3EB-942E8AA3446A}"/>
              </a:ext>
            </a:extLst>
          </p:cNvPr>
          <p:cNvSpPr txBox="1"/>
          <p:nvPr/>
        </p:nvSpPr>
        <p:spPr>
          <a:xfrm>
            <a:off x="3275856" y="4797152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コンパイル</a:t>
            </a: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B4F48299-A061-B14B-8AF0-ECD718104262}"/>
              </a:ext>
            </a:extLst>
          </p:cNvPr>
          <p:cNvSpPr txBox="1"/>
          <p:nvPr/>
        </p:nvSpPr>
        <p:spPr>
          <a:xfrm>
            <a:off x="5004048" y="6021288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リンク</a:t>
            </a:r>
          </a:p>
        </p:txBody>
      </p:sp>
    </p:spTree>
    <p:extLst>
      <p:ext uri="{BB962C8B-B14F-4D97-AF65-F5344CB8AC3E}">
        <p14:creationId xmlns:p14="http://schemas.microsoft.com/office/powerpoint/2010/main" val="3280955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CD14F34-30F3-774E-80A5-56404242E5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ja-JP"/>
              <a:t>C++</a:t>
            </a:r>
            <a:r>
              <a:rPr lang="ja-JP" altLang="en-US"/>
              <a:t>の分割コンパイル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A0E8836-BC74-2147-AD85-61EE328C1F1C}"/>
              </a:ext>
            </a:extLst>
          </p:cNvPr>
          <p:cNvSpPr txBox="1"/>
          <p:nvPr/>
        </p:nvSpPr>
        <p:spPr>
          <a:xfrm>
            <a:off x="1187624" y="980728"/>
            <a:ext cx="6192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まずは手順をそのまま</a:t>
            </a:r>
            <a:r>
              <a:rPr kumimoji="1" lang="en-US" altLang="ja-JP" sz="2800"/>
              <a:t>Makefile</a:t>
            </a:r>
            <a:r>
              <a:rPr kumimoji="1" lang="ja-JP" altLang="en-US" sz="2800"/>
              <a:t>に書く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E71FEBE-8D04-8A40-8561-22F8ED9F7937}"/>
              </a:ext>
            </a:extLst>
          </p:cNvPr>
          <p:cNvSpPr/>
          <p:nvPr/>
        </p:nvSpPr>
        <p:spPr>
          <a:xfrm>
            <a:off x="467544" y="1916832"/>
            <a:ext cx="4968552" cy="440120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28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all</a:t>
            </a:r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a.out</a:t>
            </a:r>
          </a:p>
          <a:p>
            <a:b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8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a.out</a:t>
            </a:r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main.o sub.o</a:t>
            </a:r>
          </a:p>
          <a:p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	g++ main.o sub.o</a:t>
            </a:r>
          </a:p>
          <a:p>
            <a:b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8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main.o</a:t>
            </a:r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main.cpp</a:t>
            </a:r>
          </a:p>
          <a:p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	g++ -c main.cpp</a:t>
            </a:r>
          </a:p>
          <a:p>
            <a:b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8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sub.o</a:t>
            </a:r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sub.cpp</a:t>
            </a:r>
          </a:p>
          <a:p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	g++ -c sub.cpp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83CFF8A-D06F-3B43-912C-29E899F20A38}"/>
              </a:ext>
            </a:extLst>
          </p:cNvPr>
          <p:cNvSpPr txBox="1"/>
          <p:nvPr/>
        </p:nvSpPr>
        <p:spPr>
          <a:xfrm>
            <a:off x="467544" y="1556792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Makefile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6364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FA61A444-90CE-6E43-84F6-F9D6568859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ja-JP"/>
              <a:t>C++</a:t>
            </a:r>
            <a:r>
              <a:rPr lang="ja-JP" altLang="en-US"/>
              <a:t>の分割コンパイル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76AED28-DF22-5841-8B75-D6EC65037D75}"/>
              </a:ext>
            </a:extLst>
          </p:cNvPr>
          <p:cNvSpPr txBox="1"/>
          <p:nvPr/>
        </p:nvSpPr>
        <p:spPr>
          <a:xfrm>
            <a:off x="107504" y="1196752"/>
            <a:ext cx="79928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カレントディレクトリに</a:t>
            </a:r>
            <a:r>
              <a:rPr kumimoji="1" lang="en-US" altLang="ja-JP" sz="2000"/>
              <a:t>Makefile/makefile</a:t>
            </a:r>
            <a:r>
              <a:rPr kumimoji="1" lang="ja-JP" altLang="en-US" sz="2000"/>
              <a:t>がある状態で</a:t>
            </a:r>
            <a:r>
              <a:rPr kumimoji="1" lang="en-US" altLang="ja-JP" sz="2000"/>
              <a:t> make</a:t>
            </a:r>
            <a:r>
              <a:rPr kumimoji="1" lang="ja-JP" altLang="en-US" sz="2000"/>
              <a:t>を実行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BD328E8-CB19-A044-90AC-692D45632828}"/>
              </a:ext>
            </a:extLst>
          </p:cNvPr>
          <p:cNvSpPr/>
          <p:nvPr/>
        </p:nvSpPr>
        <p:spPr>
          <a:xfrm>
            <a:off x="1043608" y="1772816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$ make</a:t>
            </a:r>
          </a:p>
          <a:p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g++ -c main.cpp</a:t>
            </a:r>
          </a:p>
          <a:p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g++ -c sub.cpp</a:t>
            </a:r>
          </a:p>
          <a:p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g++ main.o sub.o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9E2885C-3219-B240-B72E-7F6FFF64DE7E}"/>
              </a:ext>
            </a:extLst>
          </p:cNvPr>
          <p:cNvSpPr txBox="1"/>
          <p:nvPr/>
        </p:nvSpPr>
        <p:spPr>
          <a:xfrm>
            <a:off x="107504" y="3789040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ビルドが実行される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0B1B69B-6207-D246-9682-51AD730522EE}"/>
              </a:ext>
            </a:extLst>
          </p:cNvPr>
          <p:cNvSpPr txBox="1"/>
          <p:nvPr/>
        </p:nvSpPr>
        <p:spPr>
          <a:xfrm>
            <a:off x="1403648" y="5013176"/>
            <a:ext cx="72728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/>
              <a:t>make</a:t>
            </a:r>
            <a:r>
              <a:rPr kumimoji="1" lang="ja-JP" altLang="en-US" sz="3200"/>
              <a:t>は、ファイルを指定しないと</a:t>
            </a:r>
            <a:r>
              <a:rPr kumimoji="1" lang="en-US" altLang="ja-JP" sz="3200"/>
              <a:t>Makefile</a:t>
            </a:r>
            <a:r>
              <a:rPr kumimoji="1" lang="ja-JP" altLang="en-US" sz="3200"/>
              <a:t>もしくは</a:t>
            </a:r>
            <a:r>
              <a:rPr kumimoji="1" lang="en-US" altLang="ja-JP" sz="3200"/>
              <a:t>makefile</a:t>
            </a:r>
            <a:r>
              <a:rPr kumimoji="1" lang="ja-JP" altLang="en-US" sz="3200"/>
              <a:t>を探しに行く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C805C453-A083-4944-A5AD-62DB861A3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4869160"/>
            <a:ext cx="10795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548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3A7F274-B76B-D94C-919E-5EB35A99FE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ja-JP"/>
              <a:t>C++</a:t>
            </a:r>
            <a:r>
              <a:rPr lang="ja-JP" altLang="en-US"/>
              <a:t>の分割コンパイル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6E1A1D6-7746-5A41-875C-78BCC00C7184}"/>
              </a:ext>
            </a:extLst>
          </p:cNvPr>
          <p:cNvSpPr/>
          <p:nvPr/>
        </p:nvSpPr>
        <p:spPr>
          <a:xfrm>
            <a:off x="899592" y="1844824"/>
            <a:ext cx="29578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3600">
                <a:solidFill>
                  <a:srgbClr val="00B050"/>
                </a:solidFill>
                <a:latin typeface="Menlo" panose="020B0609030804020204" pitchFamily="49" charset="0"/>
              </a:rPr>
              <a:t>all</a:t>
            </a:r>
            <a:r>
              <a:rPr lang="en" altLang="ja-JP" sz="3600">
                <a:solidFill>
                  <a:srgbClr val="236EBF"/>
                </a:solidFill>
                <a:latin typeface="Menlo" panose="020B0609030804020204" pitchFamily="49" charset="0"/>
              </a:rPr>
              <a:t>: </a:t>
            </a:r>
            <a:r>
              <a:rPr lang="en" altLang="ja-JP" sz="3600">
                <a:solidFill>
                  <a:srgbClr val="FFC000"/>
                </a:solidFill>
                <a:latin typeface="Menlo" panose="020B0609030804020204" pitchFamily="49" charset="0"/>
              </a:rPr>
              <a:t>a.out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B53579E-ADB0-C747-9DEC-D69E00200EB5}"/>
              </a:ext>
            </a:extLst>
          </p:cNvPr>
          <p:cNvSpPr txBox="1"/>
          <p:nvPr/>
        </p:nvSpPr>
        <p:spPr>
          <a:xfrm>
            <a:off x="2771800" y="3501008"/>
            <a:ext cx="59766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引数なしで実行した場合、暗黙に「</a:t>
            </a:r>
            <a:r>
              <a:rPr kumimoji="1" lang="en-US" altLang="ja-JP" sz="2400"/>
              <a:t>all</a:t>
            </a:r>
            <a:r>
              <a:rPr kumimoji="1" lang="ja-JP" altLang="en-US" sz="2400"/>
              <a:t>」というターゲットを指定したことになる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A519ECE-A5CB-6E49-A641-21013AC4E7E4}"/>
              </a:ext>
            </a:extLst>
          </p:cNvPr>
          <p:cNvSpPr txBox="1"/>
          <p:nvPr/>
        </p:nvSpPr>
        <p:spPr>
          <a:xfrm>
            <a:off x="2789485" y="4869160"/>
            <a:ext cx="63418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最終的に欲しい物を</a:t>
            </a:r>
            <a:r>
              <a:rPr kumimoji="1" lang="en-US" altLang="ja-JP" sz="2400"/>
              <a:t>all</a:t>
            </a:r>
            <a:r>
              <a:rPr kumimoji="1" lang="ja-JP" altLang="en-US" sz="2400"/>
              <a:t>の前提条件として書く</a:t>
            </a:r>
          </a:p>
        </p:txBody>
      </p:sp>
      <p:sp>
        <p:nvSpPr>
          <p:cNvPr id="20" name="円/楕円 19">
            <a:extLst>
              <a:ext uri="{FF2B5EF4-FFF2-40B4-BE49-F238E27FC236}">
                <a16:creationId xmlns:a16="http://schemas.microsoft.com/office/drawing/2014/main" id="{CEE0A427-B807-3546-965C-A130BB52A79D}"/>
              </a:ext>
            </a:extLst>
          </p:cNvPr>
          <p:cNvSpPr/>
          <p:nvPr/>
        </p:nvSpPr>
        <p:spPr>
          <a:xfrm>
            <a:off x="1475656" y="3284984"/>
            <a:ext cx="144016" cy="14401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57D9A69C-3EBC-0C4C-900D-D792DC696E8F}"/>
              </a:ext>
            </a:extLst>
          </p:cNvPr>
          <p:cNvSpPr/>
          <p:nvPr/>
        </p:nvSpPr>
        <p:spPr>
          <a:xfrm>
            <a:off x="395536" y="3645024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00B050"/>
                </a:solidFill>
              </a:rPr>
              <a:t>ターゲット</a:t>
            </a:r>
            <a:endParaRPr lang="ja-JP" altLang="en-US" sz="3200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E95E9345-D1EA-3946-8ECF-111821CD763A}"/>
              </a:ext>
            </a:extLst>
          </p:cNvPr>
          <p:cNvSpPr/>
          <p:nvPr/>
        </p:nvSpPr>
        <p:spPr>
          <a:xfrm>
            <a:off x="539552" y="4869160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FFC000"/>
                </a:solidFill>
              </a:rPr>
              <a:t>前提条件</a:t>
            </a: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F35912FE-3913-304E-8202-6CC9F1083E25}"/>
              </a:ext>
            </a:extLst>
          </p:cNvPr>
          <p:cNvSpPr/>
          <p:nvPr/>
        </p:nvSpPr>
        <p:spPr>
          <a:xfrm>
            <a:off x="539552" y="587727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011893"/>
                </a:solidFill>
              </a:rPr>
              <a:t>コマンド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108AE490-C7CE-564C-A2F7-1BC5589EC90D}"/>
              </a:ext>
            </a:extLst>
          </p:cNvPr>
          <p:cNvSpPr txBox="1"/>
          <p:nvPr/>
        </p:nvSpPr>
        <p:spPr>
          <a:xfrm>
            <a:off x="2771800" y="594928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なし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1548720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044578E-0A79-414E-91C4-79CF450986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ja-JP"/>
              <a:t>C++</a:t>
            </a:r>
            <a:r>
              <a:rPr lang="ja-JP" altLang="en-US"/>
              <a:t>の分割コンパイル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D388277-6CD3-F540-94C9-0AA4CFB4FFE3}"/>
              </a:ext>
            </a:extLst>
          </p:cNvPr>
          <p:cNvSpPr/>
          <p:nvPr/>
        </p:nvSpPr>
        <p:spPr>
          <a:xfrm>
            <a:off x="1187624" y="1484784"/>
            <a:ext cx="552636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3200">
                <a:solidFill>
                  <a:srgbClr val="00B050"/>
                </a:solidFill>
                <a:latin typeface="Menlo" panose="020B0609030804020204" pitchFamily="49" charset="0"/>
              </a:rPr>
              <a:t>a.out</a:t>
            </a:r>
            <a:r>
              <a:rPr lang="en" altLang="ja-JP" sz="3200">
                <a:solidFill>
                  <a:srgbClr val="236EBF"/>
                </a:solidFill>
                <a:latin typeface="Menlo" panose="020B0609030804020204" pitchFamily="49" charset="0"/>
              </a:rPr>
              <a:t>: </a:t>
            </a:r>
            <a:r>
              <a:rPr lang="en" altLang="ja-JP" sz="3200">
                <a:solidFill>
                  <a:srgbClr val="FFC000"/>
                </a:solidFill>
                <a:latin typeface="Menlo" panose="020B0609030804020204" pitchFamily="49" charset="0"/>
              </a:rPr>
              <a:t>main.o sub.o</a:t>
            </a:r>
          </a:p>
          <a:p>
            <a:r>
              <a:rPr lang="en" altLang="ja-JP" sz="3200">
                <a:solidFill>
                  <a:srgbClr val="236EBF"/>
                </a:solidFill>
                <a:latin typeface="Menlo" panose="020B0609030804020204" pitchFamily="49" charset="0"/>
              </a:rPr>
              <a:t>	</a:t>
            </a:r>
            <a:r>
              <a:rPr lang="en" altLang="ja-JP" sz="3200">
                <a:solidFill>
                  <a:srgbClr val="011893"/>
                </a:solidFill>
                <a:latin typeface="Menlo" panose="020B0609030804020204" pitchFamily="49" charset="0"/>
              </a:rPr>
              <a:t>g++ main.o sub.o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74514F1-0FEE-3B43-8501-9B02803F4D6F}"/>
              </a:ext>
            </a:extLst>
          </p:cNvPr>
          <p:cNvSpPr/>
          <p:nvPr/>
        </p:nvSpPr>
        <p:spPr>
          <a:xfrm>
            <a:off x="539552" y="3573016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00B050"/>
                </a:solidFill>
              </a:rPr>
              <a:t>ターゲット</a:t>
            </a:r>
            <a:endParaRPr lang="ja-JP" altLang="en-US" sz="320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CD2FABB-17F9-7347-AB7D-21907B6B6B6E}"/>
              </a:ext>
            </a:extLst>
          </p:cNvPr>
          <p:cNvSpPr/>
          <p:nvPr/>
        </p:nvSpPr>
        <p:spPr>
          <a:xfrm>
            <a:off x="539552" y="4473116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FFC000"/>
                </a:solidFill>
              </a:rPr>
              <a:t>前提条件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EA374C6-58D0-6E4B-BCF2-0E06D0B1EAEA}"/>
              </a:ext>
            </a:extLst>
          </p:cNvPr>
          <p:cNvSpPr/>
          <p:nvPr/>
        </p:nvSpPr>
        <p:spPr>
          <a:xfrm>
            <a:off x="539552" y="5373216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011893"/>
                </a:solidFill>
              </a:rPr>
              <a:t>コマンド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A1C4524-A215-6843-A817-2CE33F189FDE}"/>
              </a:ext>
            </a:extLst>
          </p:cNvPr>
          <p:cNvSpPr txBox="1"/>
          <p:nvPr/>
        </p:nvSpPr>
        <p:spPr>
          <a:xfrm>
            <a:off x="3059832" y="3573016"/>
            <a:ext cx="2779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a.out</a:t>
            </a:r>
            <a:r>
              <a:rPr kumimoji="1" lang="ja-JP" altLang="en-US" sz="2800"/>
              <a:t>を作りたい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2C6F37C-4472-4341-BF84-B7202E7EA874}"/>
              </a:ext>
            </a:extLst>
          </p:cNvPr>
          <p:cNvSpPr txBox="1"/>
          <p:nvPr/>
        </p:nvSpPr>
        <p:spPr>
          <a:xfrm>
            <a:off x="3059832" y="4437112"/>
            <a:ext cx="58352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そのためには</a:t>
            </a:r>
            <a:r>
              <a:rPr kumimoji="1" lang="en-US" altLang="ja-JP" sz="2800"/>
              <a:t> main.o</a:t>
            </a:r>
            <a:r>
              <a:rPr kumimoji="1" lang="ja-JP" altLang="en-US" sz="2800"/>
              <a:t>と</a:t>
            </a:r>
            <a:r>
              <a:rPr kumimoji="1" lang="en-US" altLang="ja-JP" sz="2800"/>
              <a:t>sub.o</a:t>
            </a:r>
            <a:r>
              <a:rPr kumimoji="1" lang="ja-JP" altLang="en-US" sz="2800"/>
              <a:t>が要る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1CE22A4-5729-1C41-AE5D-454FA02D5809}"/>
              </a:ext>
            </a:extLst>
          </p:cNvPr>
          <p:cNvSpPr txBox="1"/>
          <p:nvPr/>
        </p:nvSpPr>
        <p:spPr>
          <a:xfrm>
            <a:off x="3059832" y="5301208"/>
            <a:ext cx="50177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/>
              <a:t>main.o</a:t>
            </a:r>
            <a:r>
              <a:rPr lang="ja-JP" altLang="en-US" sz="2800"/>
              <a:t>と</a:t>
            </a:r>
            <a:r>
              <a:rPr lang="en-US" altLang="ja-JP" sz="2800"/>
              <a:t>sub.o</a:t>
            </a:r>
            <a:r>
              <a:rPr lang="ja-JP" altLang="en-US" sz="2800"/>
              <a:t>が用意できたら</a:t>
            </a:r>
            <a:endParaRPr lang="en-US" altLang="ja-JP" sz="2800"/>
          </a:p>
          <a:p>
            <a:r>
              <a:rPr kumimoji="1" lang="ja-JP" altLang="en-US" sz="2800"/>
              <a:t>リンクして</a:t>
            </a:r>
            <a:r>
              <a:rPr kumimoji="1" lang="en-US" altLang="ja-JP" sz="2800"/>
              <a:t>a.out</a:t>
            </a:r>
            <a:r>
              <a:rPr kumimoji="1" lang="ja-JP" altLang="en-US" sz="2800"/>
              <a:t>を作る</a:t>
            </a:r>
          </a:p>
        </p:txBody>
      </p:sp>
    </p:spTree>
    <p:extLst>
      <p:ext uri="{BB962C8B-B14F-4D97-AF65-F5344CB8AC3E}">
        <p14:creationId xmlns:p14="http://schemas.microsoft.com/office/powerpoint/2010/main" val="7765969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44BE73B-8A5B-F14C-A81B-B90AFA4C22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ja-JP"/>
              <a:t>C++</a:t>
            </a:r>
            <a:r>
              <a:rPr lang="ja-JP" altLang="en-US"/>
              <a:t>の分割コンパイル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2EF6F8B-3DAE-3240-AF94-A7AB81B489EF}"/>
              </a:ext>
            </a:extLst>
          </p:cNvPr>
          <p:cNvSpPr/>
          <p:nvPr/>
        </p:nvSpPr>
        <p:spPr>
          <a:xfrm>
            <a:off x="1043608" y="1484784"/>
            <a:ext cx="604867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3200">
                <a:solidFill>
                  <a:srgbClr val="00B050"/>
                </a:solidFill>
                <a:latin typeface="Menlo" panose="020B0609030804020204" pitchFamily="49" charset="0"/>
              </a:rPr>
              <a:t>main.o</a:t>
            </a:r>
            <a:r>
              <a:rPr lang="en" altLang="ja-JP" sz="3200">
                <a:solidFill>
                  <a:srgbClr val="236EBF"/>
                </a:solidFill>
                <a:latin typeface="Menlo" panose="020B0609030804020204" pitchFamily="49" charset="0"/>
              </a:rPr>
              <a:t>: </a:t>
            </a:r>
            <a:r>
              <a:rPr lang="en" altLang="ja-JP" sz="3200">
                <a:solidFill>
                  <a:srgbClr val="FFC000"/>
                </a:solidFill>
                <a:latin typeface="Menlo" panose="020B0609030804020204" pitchFamily="49" charset="0"/>
              </a:rPr>
              <a:t>main.cpp</a:t>
            </a:r>
          </a:p>
          <a:p>
            <a:r>
              <a:rPr lang="en" altLang="ja-JP" sz="3200">
                <a:solidFill>
                  <a:srgbClr val="236EBF"/>
                </a:solidFill>
                <a:latin typeface="Menlo" panose="020B0609030804020204" pitchFamily="49" charset="0"/>
              </a:rPr>
              <a:t>	</a:t>
            </a:r>
            <a:r>
              <a:rPr lang="en" altLang="ja-JP" sz="3200">
                <a:solidFill>
                  <a:srgbClr val="011893"/>
                </a:solidFill>
                <a:latin typeface="Menlo" panose="020B0609030804020204" pitchFamily="49" charset="0"/>
              </a:rPr>
              <a:t>g++ -c main.cpp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79B923C-0D94-2D48-B059-A55E0F6A9940}"/>
              </a:ext>
            </a:extLst>
          </p:cNvPr>
          <p:cNvSpPr/>
          <p:nvPr/>
        </p:nvSpPr>
        <p:spPr>
          <a:xfrm>
            <a:off x="539552" y="3573016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00B050"/>
                </a:solidFill>
              </a:rPr>
              <a:t>ターゲット</a:t>
            </a:r>
            <a:endParaRPr lang="ja-JP" altLang="en-US" sz="320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B39DE9A7-B4A3-E64E-BB4F-CFE875EBE2F2}"/>
              </a:ext>
            </a:extLst>
          </p:cNvPr>
          <p:cNvSpPr/>
          <p:nvPr/>
        </p:nvSpPr>
        <p:spPr>
          <a:xfrm>
            <a:off x="611560" y="443711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FFC000"/>
                </a:solidFill>
              </a:rPr>
              <a:t>前提条件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CFBB7F-95DC-8E43-9AA9-20213A071642}"/>
              </a:ext>
            </a:extLst>
          </p:cNvPr>
          <p:cNvSpPr/>
          <p:nvPr/>
        </p:nvSpPr>
        <p:spPr>
          <a:xfrm>
            <a:off x="539552" y="5589240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011893"/>
                </a:solidFill>
              </a:rPr>
              <a:t>コマンド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D7BCF52-A624-BF4E-9872-30EFDDB9AF24}"/>
              </a:ext>
            </a:extLst>
          </p:cNvPr>
          <p:cNvSpPr txBox="1"/>
          <p:nvPr/>
        </p:nvSpPr>
        <p:spPr>
          <a:xfrm>
            <a:off x="3131840" y="3573016"/>
            <a:ext cx="30604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main.o</a:t>
            </a:r>
            <a:r>
              <a:rPr kumimoji="1" lang="ja-JP" altLang="en-US" sz="2800"/>
              <a:t>を作りたい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0A733DC-077F-A747-9C0F-B2D7F131226D}"/>
              </a:ext>
            </a:extLst>
          </p:cNvPr>
          <p:cNvSpPr txBox="1"/>
          <p:nvPr/>
        </p:nvSpPr>
        <p:spPr>
          <a:xfrm>
            <a:off x="3057228" y="4365104"/>
            <a:ext cx="52389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main.o</a:t>
            </a:r>
            <a:r>
              <a:rPr kumimoji="1" lang="ja-JP" altLang="en-US" sz="2800"/>
              <a:t>が無いか、</a:t>
            </a:r>
            <a:r>
              <a:rPr kumimoji="1" lang="en-US" altLang="ja-JP" sz="2800"/>
              <a:t>main.cpp</a:t>
            </a:r>
            <a:r>
              <a:rPr kumimoji="1" lang="ja-JP" altLang="en-US" sz="2800"/>
              <a:t>より</a:t>
            </a:r>
            <a:endParaRPr kumimoji="1" lang="en-US" altLang="ja-JP" sz="2800"/>
          </a:p>
          <a:p>
            <a:r>
              <a:rPr lang="ja-JP" altLang="en-US" sz="2800"/>
              <a:t>古ければ作り直す</a:t>
            </a:r>
            <a:endParaRPr kumimoji="1" lang="ja-JP" altLang="en-US" sz="28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7573A75-0328-304F-8534-A4912E1F6E4F}"/>
              </a:ext>
            </a:extLst>
          </p:cNvPr>
          <p:cNvSpPr txBox="1"/>
          <p:nvPr/>
        </p:nvSpPr>
        <p:spPr>
          <a:xfrm>
            <a:off x="3059832" y="5589240"/>
            <a:ext cx="52389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main.cpp</a:t>
            </a:r>
            <a:r>
              <a:rPr kumimoji="1" lang="ja-JP" altLang="en-US" sz="2800"/>
              <a:t>から</a:t>
            </a:r>
            <a:r>
              <a:rPr kumimoji="1" lang="en-US" altLang="ja-JP" sz="2800"/>
              <a:t>main.o</a:t>
            </a:r>
            <a:r>
              <a:rPr kumimoji="1" lang="ja-JP" altLang="en-US" sz="2800"/>
              <a:t>を作る方法</a:t>
            </a:r>
          </a:p>
        </p:txBody>
      </p:sp>
    </p:spTree>
    <p:extLst>
      <p:ext uri="{BB962C8B-B14F-4D97-AF65-F5344CB8AC3E}">
        <p14:creationId xmlns:p14="http://schemas.microsoft.com/office/powerpoint/2010/main" val="1813081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1D67526-0C36-204B-B083-80BB076309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ja-JP"/>
              <a:t>C++</a:t>
            </a:r>
            <a:r>
              <a:rPr lang="ja-JP" altLang="en-US"/>
              <a:t>の分割コンパイル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4EC5D22-499D-8F4A-898F-3720F3F39D1C}"/>
              </a:ext>
            </a:extLst>
          </p:cNvPr>
          <p:cNvSpPr txBox="1"/>
          <p:nvPr/>
        </p:nvSpPr>
        <p:spPr>
          <a:xfrm>
            <a:off x="323528" y="1268760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ビルドをきれいにするルール「クリーン」を作る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85BC22C-62CD-3442-8039-E7E643121163}"/>
              </a:ext>
            </a:extLst>
          </p:cNvPr>
          <p:cNvSpPr/>
          <p:nvPr/>
        </p:nvSpPr>
        <p:spPr>
          <a:xfrm>
            <a:off x="683568" y="1916832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ja-JP" sz="2800" b="0">
                <a:solidFill>
                  <a:srgbClr val="00B050"/>
                </a:solidFill>
                <a:effectLst/>
                <a:latin typeface="Menlo" panose="020B0609030804020204" pitchFamily="49" charset="0"/>
              </a:rPr>
              <a:t>clean</a:t>
            </a:r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" altLang="ja-JP" sz="2800" b="0">
                <a:solidFill>
                  <a:srgbClr val="011893"/>
                </a:solidFill>
                <a:effectLst/>
                <a:latin typeface="Menlo" panose="020B0609030804020204" pitchFamily="49" charset="0"/>
              </a:rPr>
              <a:t>rm -f a.out *.o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379C2492-F6FA-2B4A-AB72-80243D483DCF}"/>
              </a:ext>
            </a:extLst>
          </p:cNvPr>
          <p:cNvSpPr/>
          <p:nvPr/>
        </p:nvSpPr>
        <p:spPr>
          <a:xfrm>
            <a:off x="323528" y="3356992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800">
                <a:solidFill>
                  <a:srgbClr val="00B050"/>
                </a:solidFill>
              </a:rPr>
              <a:t>ターゲット</a:t>
            </a:r>
            <a:endParaRPr lang="ja-JP" altLang="en-US" sz="28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6B5913A-6283-314C-B5A9-FD9D7AC8DFEE}"/>
              </a:ext>
            </a:extLst>
          </p:cNvPr>
          <p:cNvSpPr txBox="1"/>
          <p:nvPr/>
        </p:nvSpPr>
        <p:spPr>
          <a:xfrm>
            <a:off x="2627784" y="3356992"/>
            <a:ext cx="52357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ビルドをきれいにしたい</a:t>
            </a:r>
            <a:r>
              <a:rPr kumimoji="1" lang="en-US" altLang="ja-JP" sz="2800"/>
              <a:t>(clean)</a:t>
            </a:r>
            <a:endParaRPr kumimoji="1" lang="ja-JP" altLang="en-US" sz="28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A4D7F15-697F-8B48-8CC1-C0D1AF736F8B}"/>
              </a:ext>
            </a:extLst>
          </p:cNvPr>
          <p:cNvSpPr/>
          <p:nvPr/>
        </p:nvSpPr>
        <p:spPr>
          <a:xfrm>
            <a:off x="323528" y="4581128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800">
                <a:solidFill>
                  <a:srgbClr val="011893"/>
                </a:solidFill>
              </a:rPr>
              <a:t>コマンド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C4810A2-D8F1-174E-B4A0-09C789F34C4F}"/>
              </a:ext>
            </a:extLst>
          </p:cNvPr>
          <p:cNvSpPr txBox="1"/>
          <p:nvPr/>
        </p:nvSpPr>
        <p:spPr>
          <a:xfrm>
            <a:off x="2627784" y="4561964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中間ファイルや最終ターゲットを削除</a:t>
            </a:r>
            <a:endParaRPr kumimoji="1" lang="ja-JP" altLang="en-US" sz="280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1A6DB42-3B5B-D54C-8207-2F12851C0870}"/>
              </a:ext>
            </a:extLst>
          </p:cNvPr>
          <p:cNvSpPr/>
          <p:nvPr/>
        </p:nvSpPr>
        <p:spPr>
          <a:xfrm>
            <a:off x="323528" y="3933056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800">
                <a:solidFill>
                  <a:srgbClr val="FFC000"/>
                </a:solidFill>
              </a:rPr>
              <a:t>前提条件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3E7ADBB-9DE1-F040-8226-AC0DAE928F21}"/>
              </a:ext>
            </a:extLst>
          </p:cNvPr>
          <p:cNvSpPr txBox="1"/>
          <p:nvPr/>
        </p:nvSpPr>
        <p:spPr>
          <a:xfrm>
            <a:off x="2627784" y="393305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なし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22C51DC3-8C7B-804A-ACC6-3ABD4E432ADB}"/>
              </a:ext>
            </a:extLst>
          </p:cNvPr>
          <p:cNvSpPr/>
          <p:nvPr/>
        </p:nvSpPr>
        <p:spPr>
          <a:xfrm>
            <a:off x="395536" y="5661248"/>
            <a:ext cx="2520280" cy="954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make</a:t>
            </a:r>
            <a:r>
              <a:rPr lang="ja-JP" altLang="en-US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ja-JP" sz="28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clean</a:t>
            </a:r>
          </a:p>
          <a:p>
            <a:r>
              <a:rPr lang="en-US" altLang="ja-JP" sz="2800">
                <a:solidFill>
                  <a:srgbClr val="236EBF"/>
                </a:solidFill>
                <a:latin typeface="Menlo" panose="020B0609030804020204" pitchFamily="49" charset="0"/>
              </a:rPr>
              <a:t>make</a:t>
            </a:r>
            <a:endParaRPr lang="en" altLang="ja-JP" sz="28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17EB970-9A37-EC44-BEB7-FB2F3AC7D7C1}"/>
              </a:ext>
            </a:extLst>
          </p:cNvPr>
          <p:cNvSpPr txBox="1"/>
          <p:nvPr/>
        </p:nvSpPr>
        <p:spPr>
          <a:xfrm>
            <a:off x="3203848" y="5805264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これでクリーンビルドできる</a:t>
            </a:r>
          </a:p>
        </p:txBody>
      </p:sp>
    </p:spTree>
    <p:extLst>
      <p:ext uri="{BB962C8B-B14F-4D97-AF65-F5344CB8AC3E}">
        <p14:creationId xmlns:p14="http://schemas.microsoft.com/office/powerpoint/2010/main" val="3571724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角丸四角形 4">
            <a:extLst>
              <a:ext uri="{FF2B5EF4-FFF2-40B4-BE49-F238E27FC236}">
                <a16:creationId xmlns:a16="http://schemas.microsoft.com/office/drawing/2014/main" id="{1DDEAB92-E182-5641-8FA1-C39DF709B7A0}"/>
              </a:ext>
            </a:extLst>
          </p:cNvPr>
          <p:cNvSpPr/>
          <p:nvPr/>
        </p:nvSpPr>
        <p:spPr>
          <a:xfrm>
            <a:off x="395536" y="3501008"/>
            <a:ext cx="3816424" cy="2016224"/>
          </a:xfrm>
          <a:prstGeom prst="roundRect">
            <a:avLst>
              <a:gd name="adj" fmla="val 1067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0FD5A04-7D44-0B4F-92F6-F4368553C5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C++</a:t>
            </a:r>
            <a:r>
              <a:rPr kumimoji="1" lang="ja-JP" altLang="en-US"/>
              <a:t>の分割コンパイル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FD87579A-5586-494C-9D47-770F86E3CCBE}"/>
              </a:ext>
            </a:extLst>
          </p:cNvPr>
          <p:cNvSpPr/>
          <p:nvPr/>
        </p:nvSpPr>
        <p:spPr>
          <a:xfrm>
            <a:off x="323528" y="1700808"/>
            <a:ext cx="4104456" cy="489364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all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a.out</a:t>
            </a:r>
          </a:p>
          <a:p>
            <a:b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a.out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main.o sub.o</a:t>
            </a:r>
          </a:p>
          <a:p>
            <a:r>
              <a:rPr lang="en" altLang="ja-JP" sz="2400">
                <a:solidFill>
                  <a:srgbClr val="236EBF"/>
                </a:solidFill>
                <a:latin typeface="Menlo" panose="020B0609030804020204" pitchFamily="49" charset="0"/>
              </a:rPr>
              <a:t>    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g++ main.o sub.o</a:t>
            </a:r>
          </a:p>
          <a:p>
            <a:b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main.o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main.cpp</a:t>
            </a:r>
          </a:p>
          <a:p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  g++ -c main.cpp</a:t>
            </a:r>
          </a:p>
          <a:p>
            <a:b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sub.o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sub.cpp</a:t>
            </a:r>
          </a:p>
          <a:p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  g++ -c sub.cpp</a:t>
            </a:r>
          </a:p>
          <a:p>
            <a:b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clean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  rm -f a.out *.o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4380041-1E08-9343-B1B0-5328DC1E681F}"/>
              </a:ext>
            </a:extLst>
          </p:cNvPr>
          <p:cNvSpPr txBox="1"/>
          <p:nvPr/>
        </p:nvSpPr>
        <p:spPr>
          <a:xfrm>
            <a:off x="323528" y="1268760"/>
            <a:ext cx="3036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clean</a:t>
            </a:r>
            <a:r>
              <a:rPr kumimoji="1" lang="ja-JP" altLang="en-US" sz="2000"/>
              <a:t>も追加した</a:t>
            </a:r>
            <a:r>
              <a:rPr kumimoji="1" lang="en-US" altLang="ja-JP" sz="2000"/>
              <a:t>Makefile</a:t>
            </a:r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7806438-AB17-9245-974E-6A5541566708}"/>
              </a:ext>
            </a:extLst>
          </p:cNvPr>
          <p:cNvSpPr txBox="1"/>
          <p:nvPr/>
        </p:nvSpPr>
        <p:spPr>
          <a:xfrm>
            <a:off x="4932040" y="429309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似たような記述が繰り返されている</a:t>
            </a: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567DD9D2-688F-8847-837C-D3C75490F27E}"/>
              </a:ext>
            </a:extLst>
          </p:cNvPr>
          <p:cNvCxnSpPr>
            <a:stCxn id="6" idx="1"/>
            <a:endCxn id="5" idx="3"/>
          </p:cNvCxnSpPr>
          <p:nvPr/>
        </p:nvCxnSpPr>
        <p:spPr>
          <a:xfrm flipH="1">
            <a:off x="4211960" y="4477762"/>
            <a:ext cx="720080" cy="3135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984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7280F7A-817A-084A-A467-98F205935E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DRY</a:t>
            </a:r>
            <a:r>
              <a:rPr kumimoji="1" lang="ja-JP" altLang="en-US"/>
              <a:t>原則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6961DBD-E69E-C349-89CF-2A624E145CB0}"/>
              </a:ext>
            </a:extLst>
          </p:cNvPr>
          <p:cNvSpPr txBox="1"/>
          <p:nvPr/>
        </p:nvSpPr>
        <p:spPr>
          <a:xfrm>
            <a:off x="1547664" y="1124744"/>
            <a:ext cx="56289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>
                <a:solidFill>
                  <a:srgbClr val="FF0000"/>
                </a:solidFill>
              </a:rPr>
              <a:t>D</a:t>
            </a:r>
            <a:r>
              <a:rPr kumimoji="1" lang="en-US" altLang="ja-JP" sz="4400"/>
              <a:t>on't </a:t>
            </a:r>
            <a:r>
              <a:rPr lang="en-US" altLang="ja-JP" sz="4400">
                <a:solidFill>
                  <a:srgbClr val="FF0000"/>
                </a:solidFill>
              </a:rPr>
              <a:t>R</a:t>
            </a:r>
            <a:r>
              <a:rPr lang="en-US" altLang="ja-JP" sz="4400"/>
              <a:t>epeat </a:t>
            </a:r>
            <a:r>
              <a:rPr kumimoji="1" lang="en-US" altLang="ja-JP" sz="4400">
                <a:solidFill>
                  <a:srgbClr val="FF0000"/>
                </a:solidFill>
              </a:rPr>
              <a:t>Y</a:t>
            </a:r>
            <a:r>
              <a:rPr kumimoji="1" lang="en-US" altLang="ja-JP" sz="4400"/>
              <a:t>ourself</a:t>
            </a:r>
            <a:endParaRPr kumimoji="1" lang="ja-JP" altLang="en-US" sz="440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F464A4D-EF30-4348-8A78-35B65DF79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2492896"/>
            <a:ext cx="2329797" cy="3296882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04A3377-DA08-A244-9ADE-47BB9DA62F84}"/>
              </a:ext>
            </a:extLst>
          </p:cNvPr>
          <p:cNvSpPr txBox="1"/>
          <p:nvPr/>
        </p:nvSpPr>
        <p:spPr>
          <a:xfrm>
            <a:off x="1259632" y="1844824"/>
            <a:ext cx="6647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同じような記述を繰り返してはならない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AB74DAF-9429-974A-A469-D9FB1A84A53E}"/>
              </a:ext>
            </a:extLst>
          </p:cNvPr>
          <p:cNvSpPr txBox="1"/>
          <p:nvPr/>
        </p:nvSpPr>
        <p:spPr>
          <a:xfrm>
            <a:off x="539552" y="6165304"/>
            <a:ext cx="769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※ </a:t>
            </a:r>
            <a:r>
              <a:rPr kumimoji="1" lang="ja-JP" altLang="en-US" sz="2000"/>
              <a:t>例えば一部を修正した場合、残りの修正忘れが発生するから</a:t>
            </a:r>
          </a:p>
        </p:txBody>
      </p:sp>
    </p:spTree>
    <p:extLst>
      <p:ext uri="{BB962C8B-B14F-4D97-AF65-F5344CB8AC3E}">
        <p14:creationId xmlns:p14="http://schemas.microsoft.com/office/powerpoint/2010/main" val="492714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6AF5160-35E1-AF48-A4E3-6CABBA3E1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 dirty="0" err="1"/>
              <a:t>Make</a:t>
            </a:r>
            <a:r>
              <a:rPr kumimoji="1" lang="ja-JP" altLang="en-US" dirty="0" err="1"/>
              <a:t>とはなにか</a:t>
            </a:r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3613451-8FE2-384A-B89F-696F6AD322DA}"/>
              </a:ext>
            </a:extLst>
          </p:cNvPr>
          <p:cNvSpPr txBox="1"/>
          <p:nvPr/>
        </p:nvSpPr>
        <p:spPr>
          <a:xfrm>
            <a:off x="611560" y="2204864"/>
            <a:ext cx="80329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3200" dirty="0"/>
              <a:t>プログラムのビルドを自動化してくれる</a:t>
            </a:r>
            <a:endParaRPr kumimoji="1" lang="en-US" altLang="ja-JP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3200" dirty="0">
                <a:solidFill>
                  <a:srgbClr val="FF0000"/>
                </a:solidFill>
              </a:rPr>
              <a:t>依存関係</a:t>
            </a:r>
            <a:r>
              <a:rPr lang="ja-JP" altLang="en-US" sz="3200" dirty="0"/>
              <a:t>を認識してくれる</a:t>
            </a:r>
            <a:endParaRPr lang="en-US" altLang="ja-JP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3200" dirty="0"/>
              <a:t>インストールなどの作業も自動化できる</a:t>
            </a:r>
            <a:endParaRPr lang="en-US" altLang="ja-JP" sz="32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411760" y="1268760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/>
              <a:t>ビルドツールの一つ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187624" y="4581128"/>
            <a:ext cx="67505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dirty="0">
                <a:solidFill>
                  <a:srgbClr val="FF0000"/>
                </a:solidFill>
              </a:rPr>
              <a:t>コード開発にはビルドツールは必須</a:t>
            </a:r>
            <a:endParaRPr kumimoji="1" lang="ja-JP" altLang="en-US" sz="3200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F75E3FD-0AE0-D24F-8F13-A430B2CA25ED}"/>
              </a:ext>
            </a:extLst>
          </p:cNvPr>
          <p:cNvSpPr txBox="1"/>
          <p:nvPr/>
        </p:nvSpPr>
        <p:spPr>
          <a:xfrm>
            <a:off x="1187624" y="5877272"/>
            <a:ext cx="7494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他には、</a:t>
            </a:r>
            <a:r>
              <a:rPr kumimoji="1" lang="en-US" altLang="ja-JP"/>
              <a:t>CMake</a:t>
            </a:r>
            <a:r>
              <a:rPr kumimoji="1" lang="ja-JP" altLang="en-US"/>
              <a:t>、</a:t>
            </a:r>
            <a:r>
              <a:rPr kumimoji="1" lang="en-US" altLang="ja-JP"/>
              <a:t>Rake (Ruby)</a:t>
            </a:r>
            <a:r>
              <a:rPr kumimoji="1" lang="ja-JP" altLang="en-US"/>
              <a:t>、</a:t>
            </a:r>
            <a:r>
              <a:rPr kumimoji="1" lang="en-US" altLang="ja-JP"/>
              <a:t> SCons (Python)</a:t>
            </a:r>
            <a:r>
              <a:rPr kumimoji="1" lang="ja-JP" altLang="en-US"/>
              <a:t>、</a:t>
            </a:r>
            <a:r>
              <a:rPr lang="en-US" altLang="ja-JP"/>
              <a:t>Ant (Java)</a:t>
            </a:r>
            <a:r>
              <a:rPr lang="ja-JP" altLang="en-US"/>
              <a:t>など多数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84123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角丸四角形 6">
            <a:extLst>
              <a:ext uri="{FF2B5EF4-FFF2-40B4-BE49-F238E27FC236}">
                <a16:creationId xmlns:a16="http://schemas.microsoft.com/office/drawing/2014/main" id="{059AF6A6-4E34-764B-AF69-D8EC6FEBC75A}"/>
              </a:ext>
            </a:extLst>
          </p:cNvPr>
          <p:cNvSpPr/>
          <p:nvPr/>
        </p:nvSpPr>
        <p:spPr>
          <a:xfrm>
            <a:off x="4860032" y="3071857"/>
            <a:ext cx="3744416" cy="864096"/>
          </a:xfrm>
          <a:prstGeom prst="roundRect">
            <a:avLst>
              <a:gd name="adj" fmla="val 1067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C772D16-AA8C-A143-8773-C5E9F768A6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パターンルール</a:t>
            </a:r>
          </a:p>
        </p:txBody>
      </p:sp>
      <p:sp>
        <p:nvSpPr>
          <p:cNvPr id="3" name="角丸四角形 2">
            <a:extLst>
              <a:ext uri="{FF2B5EF4-FFF2-40B4-BE49-F238E27FC236}">
                <a16:creationId xmlns:a16="http://schemas.microsoft.com/office/drawing/2014/main" id="{C7086EB2-9FA1-2B49-A3A8-FA993856CE49}"/>
              </a:ext>
            </a:extLst>
          </p:cNvPr>
          <p:cNvSpPr/>
          <p:nvPr/>
        </p:nvSpPr>
        <p:spPr>
          <a:xfrm>
            <a:off x="179512" y="2996952"/>
            <a:ext cx="3816424" cy="2016224"/>
          </a:xfrm>
          <a:prstGeom prst="roundRect">
            <a:avLst>
              <a:gd name="adj" fmla="val 1067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CC8EDBD-BA43-0848-8957-B0CC5C44F22F}"/>
              </a:ext>
            </a:extLst>
          </p:cNvPr>
          <p:cNvSpPr/>
          <p:nvPr/>
        </p:nvSpPr>
        <p:spPr>
          <a:xfrm>
            <a:off x="107504" y="1196752"/>
            <a:ext cx="4104456" cy="489364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all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a.out</a:t>
            </a:r>
          </a:p>
          <a:p>
            <a:b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a.out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main.o sub.o</a:t>
            </a:r>
          </a:p>
          <a:p>
            <a:r>
              <a:rPr lang="en" altLang="ja-JP" sz="2400">
                <a:solidFill>
                  <a:srgbClr val="236EBF"/>
                </a:solidFill>
                <a:latin typeface="Menlo" panose="020B0609030804020204" pitchFamily="49" charset="0"/>
              </a:rPr>
              <a:t>    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g++ main.o sub.o</a:t>
            </a:r>
          </a:p>
          <a:p>
            <a:b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main.o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main.cpp</a:t>
            </a:r>
          </a:p>
          <a:p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  g++ -c main.cpp</a:t>
            </a:r>
          </a:p>
          <a:p>
            <a:b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sub.o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sub.cpp</a:t>
            </a:r>
          </a:p>
          <a:p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  g++ -c sub.cpp</a:t>
            </a:r>
          </a:p>
          <a:p>
            <a:b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clean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  rm -f a.out *.o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0DB6660-037A-204C-A77E-8157F08D4247}"/>
              </a:ext>
            </a:extLst>
          </p:cNvPr>
          <p:cNvSpPr/>
          <p:nvPr/>
        </p:nvSpPr>
        <p:spPr>
          <a:xfrm>
            <a:off x="4788024" y="1199649"/>
            <a:ext cx="3888432" cy="489364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all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a.out</a:t>
            </a:r>
          </a:p>
          <a:p>
            <a:b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a.out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main.o sub.o</a:t>
            </a:r>
          </a:p>
          <a:p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  g++ main.o sub.o</a:t>
            </a:r>
          </a:p>
          <a:p>
            <a:b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2970C7"/>
                </a:solidFill>
                <a:effectLst/>
                <a:latin typeface="Menlo" panose="020B0609030804020204" pitchFamily="49" charset="0"/>
              </a:rPr>
              <a:t>%</a:t>
            </a: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.o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ja-JP" sz="2400" b="0">
                <a:solidFill>
                  <a:srgbClr val="2970C7"/>
                </a:solidFill>
                <a:effectLst/>
                <a:latin typeface="Menlo" panose="020B0609030804020204" pitchFamily="49" charset="0"/>
              </a:rPr>
              <a:t>%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.cpp</a:t>
            </a:r>
          </a:p>
          <a:p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  g++ -c </a:t>
            </a:r>
            <a:r>
              <a:rPr lang="en" altLang="ja-JP" sz="2400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$&lt;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endParaRPr lang="en" altLang="ja-JP" sz="2400">
              <a:solidFill>
                <a:srgbClr val="236EBF"/>
              </a:solidFill>
              <a:latin typeface="Menlo" panose="020B0609030804020204" pitchFamily="49" charset="0"/>
            </a:endParaRPr>
          </a:p>
          <a:p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clean</a:t>
            </a:r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sz="24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  rm -f a.out *.o</a:t>
            </a:r>
          </a:p>
        </p:txBody>
      </p:sp>
      <p:sp>
        <p:nvSpPr>
          <p:cNvPr id="8" name="右矢印 7">
            <a:extLst>
              <a:ext uri="{FF2B5EF4-FFF2-40B4-BE49-F238E27FC236}">
                <a16:creationId xmlns:a16="http://schemas.microsoft.com/office/drawing/2014/main" id="{09542E83-9060-FF43-A273-EB68DB9B3D53}"/>
              </a:ext>
            </a:extLst>
          </p:cNvPr>
          <p:cNvSpPr/>
          <p:nvPr/>
        </p:nvSpPr>
        <p:spPr>
          <a:xfrm>
            <a:off x="4139952" y="3284984"/>
            <a:ext cx="720080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A0BC701-EF41-8B4E-879D-DC90AE4C2926}"/>
              </a:ext>
            </a:extLst>
          </p:cNvPr>
          <p:cNvSpPr txBox="1"/>
          <p:nvPr/>
        </p:nvSpPr>
        <p:spPr>
          <a:xfrm>
            <a:off x="3923928" y="3779748"/>
            <a:ext cx="110799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/>
              <a:t>まとめる</a:t>
            </a:r>
          </a:p>
        </p:txBody>
      </p:sp>
    </p:spTree>
    <p:extLst>
      <p:ext uri="{BB962C8B-B14F-4D97-AF65-F5344CB8AC3E}">
        <p14:creationId xmlns:p14="http://schemas.microsoft.com/office/powerpoint/2010/main" val="1620967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74461E5-0DAB-7147-AF13-56B85A76D9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なぜビルドツールが必要か？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4AED867-CA59-A54A-A107-B471001B37F8}"/>
              </a:ext>
            </a:extLst>
          </p:cNvPr>
          <p:cNvSpPr txBox="1"/>
          <p:nvPr/>
        </p:nvSpPr>
        <p:spPr>
          <a:xfrm>
            <a:off x="1331640" y="1700808"/>
            <a:ext cx="6186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/>
              <a:t>人間は間違える生き物だから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6C0874E-B713-A74A-886E-DFED6472B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080" y="2996952"/>
            <a:ext cx="1562100" cy="28575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4520F88-95EE-9B4B-82F5-92AEA63D7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3212976"/>
            <a:ext cx="2203445" cy="2592288"/>
          </a:xfrm>
          <a:prstGeom prst="rect">
            <a:avLst/>
          </a:prstGeom>
        </p:spPr>
      </p:pic>
      <p:sp>
        <p:nvSpPr>
          <p:cNvPr id="6" name="右矢印 5">
            <a:extLst>
              <a:ext uri="{FF2B5EF4-FFF2-40B4-BE49-F238E27FC236}">
                <a16:creationId xmlns:a16="http://schemas.microsoft.com/office/drawing/2014/main" id="{90600F9E-F299-BE4A-943F-F5A0BD83B864}"/>
              </a:ext>
            </a:extLst>
          </p:cNvPr>
          <p:cNvSpPr/>
          <p:nvPr/>
        </p:nvSpPr>
        <p:spPr>
          <a:xfrm>
            <a:off x="4139952" y="4005064"/>
            <a:ext cx="648072" cy="62864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0465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9DB4FD4-FB3B-6443-915A-43CDFD9324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依存関係のあるタスク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4EBABAD-FD72-3B4A-99E2-5F8AD416D70B}"/>
              </a:ext>
            </a:extLst>
          </p:cNvPr>
          <p:cNvSpPr txBox="1"/>
          <p:nvPr/>
        </p:nvSpPr>
        <p:spPr>
          <a:xfrm>
            <a:off x="1187624" y="1196752"/>
            <a:ext cx="64780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装置</a:t>
            </a:r>
            <a:r>
              <a:rPr kumimoji="1" lang="en-US" altLang="ja-JP" sz="3200"/>
              <a:t>A</a:t>
            </a:r>
            <a:r>
              <a:rPr kumimoji="1" lang="ja-JP" altLang="en-US" sz="3200"/>
              <a:t>と</a:t>
            </a:r>
            <a:r>
              <a:rPr kumimoji="1" lang="en-US" altLang="ja-JP" sz="3200"/>
              <a:t>B</a:t>
            </a:r>
            <a:r>
              <a:rPr kumimoji="1" lang="ja-JP" altLang="en-US" sz="3200"/>
              <a:t>からなるシステムがあり</a:t>
            </a:r>
            <a:endParaRPr kumimoji="1" lang="en-US" altLang="ja-JP" sz="3200"/>
          </a:p>
          <a:p>
            <a:r>
              <a:rPr lang="en-US" altLang="ja-JP" sz="3200"/>
              <a:t>A</a:t>
            </a:r>
            <a:r>
              <a:rPr lang="ja-JP" altLang="en-US" sz="3200"/>
              <a:t>の電源を入れてから</a:t>
            </a:r>
            <a:r>
              <a:rPr lang="en-US" altLang="ja-JP" sz="3200"/>
              <a:t>B</a:t>
            </a:r>
            <a:r>
              <a:rPr lang="ja-JP" altLang="en-US" sz="3200"/>
              <a:t>の電源を</a:t>
            </a:r>
            <a:endParaRPr lang="en-US" altLang="ja-JP" sz="3200"/>
          </a:p>
          <a:p>
            <a:r>
              <a:rPr kumimoji="1" lang="ja-JP" altLang="en-US" sz="3200"/>
              <a:t>入れないと</a:t>
            </a:r>
            <a:r>
              <a:rPr lang="en-US" altLang="ja-JP" sz="3200"/>
              <a:t>B</a:t>
            </a:r>
            <a:r>
              <a:rPr kumimoji="1" lang="ja-JP" altLang="en-US" sz="3200"/>
              <a:t>が壊れてしまう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7192201E-33C8-3A48-8C2B-386DAFE5E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3717032"/>
            <a:ext cx="2751438" cy="1971030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EC50D11-3D07-2049-BDC7-F1C8B845FBDF}"/>
              </a:ext>
            </a:extLst>
          </p:cNvPr>
          <p:cNvSpPr txBox="1"/>
          <p:nvPr/>
        </p:nvSpPr>
        <p:spPr>
          <a:xfrm>
            <a:off x="1547664" y="3212976"/>
            <a:ext cx="12795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装置</a:t>
            </a:r>
            <a:r>
              <a:rPr kumimoji="1" lang="en-US" altLang="ja-JP" sz="3200"/>
              <a:t>A</a:t>
            </a:r>
            <a:endParaRPr kumimoji="1" lang="ja-JP" altLang="en-US" sz="3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8CC3F1F-748C-2B48-9646-FDDC200B2255}"/>
              </a:ext>
            </a:extLst>
          </p:cNvPr>
          <p:cNvSpPr txBox="1"/>
          <p:nvPr/>
        </p:nvSpPr>
        <p:spPr>
          <a:xfrm>
            <a:off x="5508104" y="3140968"/>
            <a:ext cx="12795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装置</a:t>
            </a:r>
            <a:r>
              <a:rPr kumimoji="1" lang="en-US" altLang="ja-JP" sz="3200"/>
              <a:t>B</a:t>
            </a:r>
            <a:endParaRPr kumimoji="1" lang="ja-JP" altLang="en-US" sz="3200"/>
          </a:p>
        </p:txBody>
      </p:sp>
      <p:sp>
        <p:nvSpPr>
          <p:cNvPr id="11" name="右矢印 10">
            <a:extLst>
              <a:ext uri="{FF2B5EF4-FFF2-40B4-BE49-F238E27FC236}">
                <a16:creationId xmlns:a16="http://schemas.microsoft.com/office/drawing/2014/main" id="{D6E0DB00-ADBD-B040-B5BA-1CFB49C177F6}"/>
              </a:ext>
            </a:extLst>
          </p:cNvPr>
          <p:cNvSpPr/>
          <p:nvPr/>
        </p:nvSpPr>
        <p:spPr>
          <a:xfrm>
            <a:off x="3851920" y="4221088"/>
            <a:ext cx="648072" cy="62864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CF0EE1AC-89C7-E64C-B9F7-B920D1706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3789040"/>
            <a:ext cx="1819920" cy="181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51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E7E1E8F-5BA6-2F42-802A-7952D9EDF6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ありがちな解決策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DBAC92A-E907-8D4B-852C-108034BA1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296" y="1052736"/>
            <a:ext cx="1455058" cy="126590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9BB72A50-034A-9643-A179-089D2163B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3573016"/>
            <a:ext cx="1800200" cy="2520281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637B5EB-4A00-3E48-BBC3-F01F8ACCC2CD}"/>
              </a:ext>
            </a:extLst>
          </p:cNvPr>
          <p:cNvSpPr txBox="1"/>
          <p:nvPr/>
        </p:nvSpPr>
        <p:spPr>
          <a:xfrm>
            <a:off x="1691680" y="1340768"/>
            <a:ext cx="53142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/>
              <a:t>テプラ</a:t>
            </a:r>
            <a:r>
              <a:rPr lang="ja-JP" altLang="en-US" sz="4000"/>
              <a:t>による注意喚起</a:t>
            </a:r>
            <a:endParaRPr kumimoji="1" lang="ja-JP" altLang="en-US" sz="40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59A4EE8-A269-B64E-BB42-78A2F2BD7E89}"/>
              </a:ext>
            </a:extLst>
          </p:cNvPr>
          <p:cNvSpPr/>
          <p:nvPr/>
        </p:nvSpPr>
        <p:spPr>
          <a:xfrm>
            <a:off x="1331640" y="2564904"/>
            <a:ext cx="6768752" cy="9361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21AC374-A6E8-5B42-8B09-F9623637BE6C}"/>
              </a:ext>
            </a:extLst>
          </p:cNvPr>
          <p:cNvSpPr txBox="1"/>
          <p:nvPr/>
        </p:nvSpPr>
        <p:spPr>
          <a:xfrm>
            <a:off x="1475656" y="2636912"/>
            <a:ext cx="66431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/>
              <a:t>↓</a:t>
            </a:r>
            <a:r>
              <a:rPr lang="en-US" altLang="ja-JP" sz="4400"/>
              <a:t> </a:t>
            </a:r>
            <a:r>
              <a:rPr lang="ja-JP" altLang="en-US" sz="4400"/>
              <a:t>装置</a:t>
            </a:r>
            <a:r>
              <a:rPr lang="en-US" altLang="ja-JP" sz="4400"/>
              <a:t>B</a:t>
            </a:r>
            <a:r>
              <a:rPr lang="ja-JP" altLang="en-US" sz="4400"/>
              <a:t>の電源確認！！！</a:t>
            </a:r>
            <a:endParaRPr kumimoji="1" lang="ja-JP" altLang="en-US" sz="44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3115CDDB-0857-284B-8F1F-11E10BF80D65}"/>
              </a:ext>
            </a:extLst>
          </p:cNvPr>
          <p:cNvSpPr/>
          <p:nvPr/>
        </p:nvSpPr>
        <p:spPr>
          <a:xfrm>
            <a:off x="2627784" y="4509120"/>
            <a:ext cx="5976664" cy="64807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A11015A-2701-9041-B2B2-60E6C007819C}"/>
              </a:ext>
            </a:extLst>
          </p:cNvPr>
          <p:cNvSpPr txBox="1"/>
          <p:nvPr/>
        </p:nvSpPr>
        <p:spPr>
          <a:xfrm>
            <a:off x="2627784" y="4509120"/>
            <a:ext cx="60324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/>
              <a:t>←</a:t>
            </a:r>
            <a:r>
              <a:rPr kumimoji="1" lang="en-US" altLang="ja-JP" sz="3600"/>
              <a:t>B</a:t>
            </a:r>
            <a:r>
              <a:rPr kumimoji="1" lang="ja-JP" altLang="en-US" sz="3600"/>
              <a:t>が上がるまで押さない！</a:t>
            </a:r>
          </a:p>
        </p:txBody>
      </p:sp>
    </p:spTree>
    <p:extLst>
      <p:ext uri="{BB962C8B-B14F-4D97-AF65-F5344CB8AC3E}">
        <p14:creationId xmlns:p14="http://schemas.microsoft.com/office/powerpoint/2010/main" val="1037988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0B0831EC-64C6-D34F-BB76-73CDECB341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ありがちな解決策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CFFD3E4-637D-2546-9881-9C342D440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573016"/>
            <a:ext cx="1800200" cy="2520281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06E4734-4BC2-704A-AC25-371534EEEA66}"/>
              </a:ext>
            </a:extLst>
          </p:cNvPr>
          <p:cNvSpPr/>
          <p:nvPr/>
        </p:nvSpPr>
        <p:spPr>
          <a:xfrm>
            <a:off x="1331640" y="2564904"/>
            <a:ext cx="6768752" cy="9361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6D6B0C0-68B8-A249-896F-09B538A2E19E}"/>
              </a:ext>
            </a:extLst>
          </p:cNvPr>
          <p:cNvSpPr txBox="1"/>
          <p:nvPr/>
        </p:nvSpPr>
        <p:spPr>
          <a:xfrm>
            <a:off x="1475656" y="2636912"/>
            <a:ext cx="66431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400"/>
              <a:t>↓</a:t>
            </a:r>
            <a:r>
              <a:rPr lang="en-US" altLang="ja-JP" sz="4400"/>
              <a:t> </a:t>
            </a:r>
            <a:r>
              <a:rPr lang="ja-JP" altLang="en-US" sz="4400"/>
              <a:t>装置</a:t>
            </a:r>
            <a:r>
              <a:rPr lang="en-US" altLang="ja-JP" sz="4400"/>
              <a:t>B</a:t>
            </a:r>
            <a:r>
              <a:rPr lang="ja-JP" altLang="en-US" sz="4400"/>
              <a:t>の電源確認！！！</a:t>
            </a:r>
            <a:endParaRPr kumimoji="1" lang="ja-JP" altLang="en-US" sz="44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7C27FE3-DD84-8D43-ACA5-EE27201460E4}"/>
              </a:ext>
            </a:extLst>
          </p:cNvPr>
          <p:cNvSpPr txBox="1"/>
          <p:nvPr/>
        </p:nvSpPr>
        <p:spPr>
          <a:xfrm>
            <a:off x="179512" y="1340768"/>
            <a:ext cx="88024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危機管理を人間の注意力に依存してはならない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8E3E50E-1F49-5440-9DF0-97F2489585BF}"/>
              </a:ext>
            </a:extLst>
          </p:cNvPr>
          <p:cNvSpPr/>
          <p:nvPr/>
        </p:nvSpPr>
        <p:spPr>
          <a:xfrm>
            <a:off x="2627784" y="4509120"/>
            <a:ext cx="5976664" cy="64807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551B454-8D1A-274D-B744-DFBB60766A91}"/>
              </a:ext>
            </a:extLst>
          </p:cNvPr>
          <p:cNvSpPr txBox="1"/>
          <p:nvPr/>
        </p:nvSpPr>
        <p:spPr>
          <a:xfrm>
            <a:off x="2627784" y="4509120"/>
            <a:ext cx="60324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/>
              <a:t>←</a:t>
            </a:r>
            <a:r>
              <a:rPr kumimoji="1" lang="en-US" altLang="ja-JP" sz="3600"/>
              <a:t>B</a:t>
            </a:r>
            <a:r>
              <a:rPr kumimoji="1" lang="ja-JP" altLang="en-US" sz="3600"/>
              <a:t>が上がるまで押さない！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938850C7-9294-8A44-9FBC-1A568FDFE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2204864"/>
            <a:ext cx="3042196" cy="43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70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0A3AB413-D23A-9849-A02E-6CB805C173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正しい解決策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6847310-AE1F-2B4D-94D5-EF6DAE535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3356992"/>
            <a:ext cx="830670" cy="73929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2A2824F4-EDE2-164E-AFF4-0327B660E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659" y="4581128"/>
            <a:ext cx="2148325" cy="1538982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31DF26D1-0026-1947-A867-6318C83B2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32061" y="2924944"/>
            <a:ext cx="1328482" cy="163004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5FA27C6-9812-2046-B420-EA1BF71CDC46}"/>
              </a:ext>
            </a:extLst>
          </p:cNvPr>
          <p:cNvSpPr txBox="1"/>
          <p:nvPr/>
        </p:nvSpPr>
        <p:spPr>
          <a:xfrm>
            <a:off x="827584" y="1124744"/>
            <a:ext cx="66479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「これを押せば良い」というボタンを一つ作る</a:t>
            </a: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7E9E28FB-059B-9C46-9A8D-839CB68B51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0272" y="1844824"/>
            <a:ext cx="1819920" cy="1819920"/>
          </a:xfrm>
          <a:prstGeom prst="rect">
            <a:avLst/>
          </a:prstGeom>
        </p:spPr>
      </p:pic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52442043-118C-8647-8D90-936F5FBF24F7}"/>
              </a:ext>
            </a:extLst>
          </p:cNvPr>
          <p:cNvSpPr/>
          <p:nvPr/>
        </p:nvSpPr>
        <p:spPr>
          <a:xfrm>
            <a:off x="2051720" y="1772816"/>
            <a:ext cx="6984776" cy="4392488"/>
          </a:xfrm>
          <a:prstGeom prst="roundRect">
            <a:avLst>
              <a:gd name="adj" fmla="val 12543"/>
            </a:avLst>
          </a:prstGeom>
          <a:noFill/>
          <a:ln w="571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C2CB55D2-2214-344D-9070-6EE9A247EA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3888" y="2420888"/>
            <a:ext cx="2079476" cy="2665995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6984F9D2-2192-594B-A5F9-F7941A53E414}"/>
              </a:ext>
            </a:extLst>
          </p:cNvPr>
          <p:cNvSpPr txBox="1"/>
          <p:nvPr/>
        </p:nvSpPr>
        <p:spPr>
          <a:xfrm>
            <a:off x="3203848" y="5157192"/>
            <a:ext cx="30059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とにかくボタンを押せば</a:t>
            </a:r>
            <a:endParaRPr kumimoji="1" lang="en-US" altLang="ja-JP" sz="2000"/>
          </a:p>
          <a:p>
            <a:r>
              <a:rPr kumimoji="1" lang="ja-JP" altLang="en-US" sz="2000"/>
              <a:t>よしなに解決してくれる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8CE9B14C-560F-4F42-B4BD-2236A5BE7430}"/>
              </a:ext>
            </a:extLst>
          </p:cNvPr>
          <p:cNvSpPr txBox="1"/>
          <p:nvPr/>
        </p:nvSpPr>
        <p:spPr>
          <a:xfrm>
            <a:off x="6156176" y="620688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のひとつ</a:t>
            </a:r>
          </a:p>
        </p:txBody>
      </p:sp>
    </p:spTree>
    <p:extLst>
      <p:ext uri="{BB962C8B-B14F-4D97-AF65-F5344CB8AC3E}">
        <p14:creationId xmlns:p14="http://schemas.microsoft.com/office/powerpoint/2010/main" val="2449703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F5A5A8DC-4ABA-5041-A3B6-DAACA1B251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正しい解決策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6351EE3-6623-E74D-8191-E231E4BFB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3356992"/>
            <a:ext cx="830670" cy="739297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C93FF01D-27FB-F645-A167-CE7C08A46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659" y="4581128"/>
            <a:ext cx="2148325" cy="1538982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8598FE3-EF0A-004E-9225-4FBC2927B0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32061" y="2924944"/>
            <a:ext cx="1328482" cy="163004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4AB161F-C03C-5445-BAC6-A4280061DB7F}"/>
              </a:ext>
            </a:extLst>
          </p:cNvPr>
          <p:cNvSpPr txBox="1"/>
          <p:nvPr/>
        </p:nvSpPr>
        <p:spPr>
          <a:xfrm>
            <a:off x="827584" y="1124744"/>
            <a:ext cx="66479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「これを押せば良い」というボタンを一つ作る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EEC5EE75-9A61-0D46-AFF6-7021015346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3848" y="2996952"/>
            <a:ext cx="1060512" cy="1414016"/>
          </a:xfrm>
          <a:prstGeom prst="rect">
            <a:avLst/>
          </a:prstGeom>
        </p:spPr>
      </p:pic>
      <p:sp>
        <p:nvSpPr>
          <p:cNvPr id="10" name="稲妻 9">
            <a:extLst>
              <a:ext uri="{FF2B5EF4-FFF2-40B4-BE49-F238E27FC236}">
                <a16:creationId xmlns:a16="http://schemas.microsoft.com/office/drawing/2014/main" id="{BE0DE6CB-DCFC-694B-9BE4-1FED5672032C}"/>
              </a:ext>
            </a:extLst>
          </p:cNvPr>
          <p:cNvSpPr/>
          <p:nvPr/>
        </p:nvSpPr>
        <p:spPr>
          <a:xfrm rot="18197218">
            <a:off x="2201890" y="3309414"/>
            <a:ext cx="730386" cy="925771"/>
          </a:xfrm>
          <a:prstGeom prst="lightningBol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D89071A-AFF8-D443-A606-CA018FF67FD7}"/>
              </a:ext>
            </a:extLst>
          </p:cNvPr>
          <p:cNvSpPr txBox="1"/>
          <p:nvPr/>
        </p:nvSpPr>
        <p:spPr>
          <a:xfrm>
            <a:off x="4788024" y="2420888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装置</a:t>
            </a:r>
            <a:r>
              <a:rPr kumimoji="1" lang="en-US" altLang="ja-JP"/>
              <a:t>B</a:t>
            </a:r>
            <a:r>
              <a:rPr kumimoji="1" lang="ja-JP" altLang="en-US"/>
              <a:t>をチェック</a:t>
            </a:r>
            <a:endParaRPr kumimoji="1" lang="en-US" altLang="ja-JP"/>
          </a:p>
          <a:p>
            <a:r>
              <a:rPr lang="en-US" altLang="ja-JP"/>
              <a:t>OFF</a:t>
            </a:r>
            <a:r>
              <a:rPr lang="ja-JP" altLang="en-US"/>
              <a:t>なら電源</a:t>
            </a:r>
            <a:r>
              <a:rPr lang="en-US" altLang="ja-JP"/>
              <a:t>ON</a:t>
            </a:r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2014988-ECC3-2A47-9A8A-1A956874FDC4}"/>
              </a:ext>
            </a:extLst>
          </p:cNvPr>
          <p:cNvSpPr txBox="1"/>
          <p:nvPr/>
        </p:nvSpPr>
        <p:spPr>
          <a:xfrm>
            <a:off x="4211960" y="4941168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装置</a:t>
            </a:r>
            <a:r>
              <a:rPr kumimoji="1" lang="en-US" altLang="ja-JP"/>
              <a:t>B</a:t>
            </a:r>
            <a:r>
              <a:rPr kumimoji="1" lang="ja-JP" altLang="en-US"/>
              <a:t>が立ち上がったら</a:t>
            </a:r>
            <a:endParaRPr kumimoji="1" lang="en-US" altLang="ja-JP"/>
          </a:p>
          <a:p>
            <a:r>
              <a:rPr lang="ja-JP" altLang="en-US"/>
              <a:t>装置</a:t>
            </a:r>
            <a:r>
              <a:rPr lang="en-US" altLang="ja-JP"/>
              <a:t>A</a:t>
            </a:r>
            <a:r>
              <a:rPr lang="ja-JP" altLang="en-US"/>
              <a:t>の電源</a:t>
            </a:r>
            <a:r>
              <a:rPr lang="en-US" altLang="ja-JP"/>
              <a:t>ON</a:t>
            </a:r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6A2B067D-A226-6947-9FDF-1B437AAB7D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0272" y="1844824"/>
            <a:ext cx="1819920" cy="1819920"/>
          </a:xfrm>
          <a:prstGeom prst="rect">
            <a:avLst/>
          </a:prstGeom>
        </p:spPr>
      </p:pic>
      <p:sp>
        <p:nvSpPr>
          <p:cNvPr id="14" name="右矢印 13">
            <a:extLst>
              <a:ext uri="{FF2B5EF4-FFF2-40B4-BE49-F238E27FC236}">
                <a16:creationId xmlns:a16="http://schemas.microsoft.com/office/drawing/2014/main" id="{FFD6B491-2682-FE49-B802-3AB0A83E10E2}"/>
              </a:ext>
            </a:extLst>
          </p:cNvPr>
          <p:cNvSpPr/>
          <p:nvPr/>
        </p:nvSpPr>
        <p:spPr>
          <a:xfrm rot="19494752">
            <a:off x="4222640" y="2872943"/>
            <a:ext cx="432048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右矢印 14">
            <a:extLst>
              <a:ext uri="{FF2B5EF4-FFF2-40B4-BE49-F238E27FC236}">
                <a16:creationId xmlns:a16="http://schemas.microsoft.com/office/drawing/2014/main" id="{35CC9E38-927D-A64C-BC4A-D614BB7EF2A8}"/>
              </a:ext>
            </a:extLst>
          </p:cNvPr>
          <p:cNvSpPr/>
          <p:nvPr/>
        </p:nvSpPr>
        <p:spPr>
          <a:xfrm rot="5400000">
            <a:off x="6650520" y="3870760"/>
            <a:ext cx="432048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角丸四角形 15">
            <a:extLst>
              <a:ext uri="{FF2B5EF4-FFF2-40B4-BE49-F238E27FC236}">
                <a16:creationId xmlns:a16="http://schemas.microsoft.com/office/drawing/2014/main" id="{E6481F3F-6CFA-D743-8927-3D7DA9C2743B}"/>
              </a:ext>
            </a:extLst>
          </p:cNvPr>
          <p:cNvSpPr/>
          <p:nvPr/>
        </p:nvSpPr>
        <p:spPr>
          <a:xfrm>
            <a:off x="2051720" y="1772816"/>
            <a:ext cx="6984776" cy="4392488"/>
          </a:xfrm>
          <a:prstGeom prst="roundRect">
            <a:avLst>
              <a:gd name="adj" fmla="val 12543"/>
            </a:avLst>
          </a:prstGeom>
          <a:noFill/>
          <a:ln w="571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8ABC5AA-26BC-3B46-8ECE-E6DB590E8471}"/>
              </a:ext>
            </a:extLst>
          </p:cNvPr>
          <p:cNvSpPr txBox="1"/>
          <p:nvPr/>
        </p:nvSpPr>
        <p:spPr>
          <a:xfrm>
            <a:off x="3347864" y="6309320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内部では依存関係を認識し、正しく処理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7206FC49-E565-D247-9D9B-9BE4F9B5D21B}"/>
              </a:ext>
            </a:extLst>
          </p:cNvPr>
          <p:cNvSpPr txBox="1"/>
          <p:nvPr/>
        </p:nvSpPr>
        <p:spPr>
          <a:xfrm>
            <a:off x="6156176" y="620688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のひとつ</a:t>
            </a:r>
          </a:p>
        </p:txBody>
      </p:sp>
    </p:spTree>
    <p:extLst>
      <p:ext uri="{BB962C8B-B14F-4D97-AF65-F5344CB8AC3E}">
        <p14:creationId xmlns:p14="http://schemas.microsoft.com/office/powerpoint/2010/main" val="1215603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E80A660-E5DC-DC4E-80A7-59B39BE174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ルール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D8473A-72F2-F640-A74E-68125BD824B9}"/>
              </a:ext>
            </a:extLst>
          </p:cNvPr>
          <p:cNvSpPr txBox="1"/>
          <p:nvPr/>
        </p:nvSpPr>
        <p:spPr>
          <a:xfrm>
            <a:off x="251520" y="1196752"/>
            <a:ext cx="84946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Make</a:t>
            </a:r>
            <a:r>
              <a:rPr kumimoji="1" lang="ja-JP" altLang="en-US" sz="2400"/>
              <a:t>では、条件とコマンドを「ルール」として記述する</a:t>
            </a:r>
            <a:endParaRPr kumimoji="1" lang="en-US" altLang="ja-JP" sz="2400"/>
          </a:p>
          <a:p>
            <a:r>
              <a:rPr lang="ja-JP" altLang="en-US" sz="2400"/>
              <a:t>ルールは、ターゲット、前提条件、コマンドから構成される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70AC729-0F26-5645-A361-A0DE03BDC178}"/>
              </a:ext>
            </a:extLst>
          </p:cNvPr>
          <p:cNvSpPr txBox="1"/>
          <p:nvPr/>
        </p:nvSpPr>
        <p:spPr>
          <a:xfrm>
            <a:off x="1835696" y="2204864"/>
            <a:ext cx="5456943" cy="1323439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txBody>
          <a:bodyPr wrap="none" rtlCol="0">
            <a:spAutoFit/>
          </a:bodyPr>
          <a:lstStyle/>
          <a:p>
            <a:r>
              <a:rPr kumimoji="1" lang="ja-JP" altLang="en-US" sz="4000">
                <a:solidFill>
                  <a:srgbClr val="00B050"/>
                </a:solidFill>
              </a:rPr>
              <a:t>ターゲット</a:t>
            </a:r>
            <a:r>
              <a:rPr kumimoji="1" lang="ja-JP" altLang="en-US" sz="4000"/>
              <a:t>：</a:t>
            </a:r>
            <a:r>
              <a:rPr lang="en-US" altLang="ja-JP" sz="4000"/>
              <a:t> </a:t>
            </a:r>
            <a:r>
              <a:rPr lang="ja-JP" altLang="en-US" sz="4000">
                <a:solidFill>
                  <a:srgbClr val="FFC000"/>
                </a:solidFill>
              </a:rPr>
              <a:t>前提条件</a:t>
            </a:r>
            <a:endParaRPr lang="en-US" altLang="ja-JP" sz="4000">
              <a:solidFill>
                <a:srgbClr val="FFC000"/>
              </a:solidFill>
            </a:endParaRPr>
          </a:p>
          <a:p>
            <a:r>
              <a:rPr kumimoji="1" lang="en-US" altLang="ja-JP" sz="4000"/>
              <a:t>	</a:t>
            </a:r>
            <a:r>
              <a:rPr kumimoji="1" lang="ja-JP" altLang="en-US" sz="4000">
                <a:solidFill>
                  <a:srgbClr val="0070C0"/>
                </a:solidFill>
              </a:rPr>
              <a:t>コマンド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96E1B17-2B1D-2642-8E42-E419120F9D30}"/>
              </a:ext>
            </a:extLst>
          </p:cNvPr>
          <p:cNvSpPr/>
          <p:nvPr/>
        </p:nvSpPr>
        <p:spPr>
          <a:xfrm>
            <a:off x="395536" y="4077072"/>
            <a:ext cx="22365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00B050"/>
                </a:solidFill>
              </a:rPr>
              <a:t>ターゲット</a:t>
            </a:r>
            <a:endParaRPr lang="ja-JP" altLang="en-US" sz="3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4D01C42-34D4-AA48-8BF3-815960C20112}"/>
              </a:ext>
            </a:extLst>
          </p:cNvPr>
          <p:cNvSpPr txBox="1"/>
          <p:nvPr/>
        </p:nvSpPr>
        <p:spPr>
          <a:xfrm>
            <a:off x="2699792" y="4149080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実現したいこと、作りたいもの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F3B9664-8087-0F4A-9FB6-6FF74D60D08F}"/>
              </a:ext>
            </a:extLst>
          </p:cNvPr>
          <p:cNvSpPr/>
          <p:nvPr/>
        </p:nvSpPr>
        <p:spPr>
          <a:xfrm>
            <a:off x="395536" y="4869160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FFC000"/>
                </a:solidFill>
              </a:rPr>
              <a:t>前提条件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DF7288A-6084-1748-9EE4-28B752E00CA5}"/>
              </a:ext>
            </a:extLst>
          </p:cNvPr>
          <p:cNvSpPr txBox="1"/>
          <p:nvPr/>
        </p:nvSpPr>
        <p:spPr>
          <a:xfrm>
            <a:off x="2699792" y="4941168"/>
            <a:ext cx="4801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実現していなければならないこと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DB5DA1FC-F2C4-AC47-AC81-F04482EC2CBA}"/>
              </a:ext>
            </a:extLst>
          </p:cNvPr>
          <p:cNvSpPr/>
          <p:nvPr/>
        </p:nvSpPr>
        <p:spPr>
          <a:xfrm>
            <a:off x="395536" y="587727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>
                <a:solidFill>
                  <a:srgbClr val="011893"/>
                </a:solidFill>
              </a:rPr>
              <a:t>コマンド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7AD5780-9986-BF4F-B288-F2EF4E3E0D27}"/>
              </a:ext>
            </a:extLst>
          </p:cNvPr>
          <p:cNvSpPr txBox="1"/>
          <p:nvPr/>
        </p:nvSpPr>
        <p:spPr>
          <a:xfrm>
            <a:off x="2699792" y="5733256"/>
            <a:ext cx="51090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前提条件が満たされているとき、</a:t>
            </a:r>
            <a:endParaRPr kumimoji="1" lang="en-US" altLang="ja-JP" sz="2400"/>
          </a:p>
          <a:p>
            <a:r>
              <a:rPr lang="ja-JP" altLang="en-US" sz="2400"/>
              <a:t>ターゲットを作るために必要なこと</a:t>
            </a:r>
            <a:endParaRPr kumimoji="1" lang="ja-JP" altLang="en-US" sz="2400"/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7C540A1E-7192-4A49-8E38-5DB3EB09C2E9}"/>
              </a:ext>
            </a:extLst>
          </p:cNvPr>
          <p:cNvCxnSpPr/>
          <p:nvPr/>
        </p:nvCxnSpPr>
        <p:spPr>
          <a:xfrm>
            <a:off x="1835696" y="3078252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2BECF1A-A99A-234E-A8D7-334A7ED599F9}"/>
              </a:ext>
            </a:extLst>
          </p:cNvPr>
          <p:cNvSpPr txBox="1"/>
          <p:nvPr/>
        </p:nvSpPr>
        <p:spPr>
          <a:xfrm>
            <a:off x="1979712" y="306896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タブ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0383021"/>
      </p:ext>
    </p:extLst>
  </p:cSld>
  <p:clrMapOvr>
    <a:masterClrMapping/>
  </p:clrMapOvr>
</p:sld>
</file>

<file path=ppt/theme/theme1.xml><?xml version="1.0" encoding="utf-8"?>
<a:theme xmlns:a="http://schemas.openxmlformats.org/drawingml/2006/main" name="パーセル">
  <a:themeElements>
    <a:clrScheme name="パーセル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日常使う用">
      <a:majorFont>
        <a:latin typeface="Arial"/>
        <a:ea typeface="HGｺﾞｼｯｸE"/>
        <a:cs typeface=""/>
      </a:majorFont>
      <a:minorFont>
        <a:latin typeface="Arial"/>
        <a:ea typeface="HGｺﾞｼｯｸE"/>
        <a:cs typeface="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{11DA09EC-ABC8-2D40-8DBB-00E840906C4E}tf10001120</Template>
  <TotalTime>2382</TotalTime>
  <Words>1051</Words>
  <Application>Microsoft Macintosh PowerPoint</Application>
  <PresentationFormat>画面に合わせる (4:3)</PresentationFormat>
  <Paragraphs>183</Paragraphs>
  <Slides>20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5" baseType="lpstr">
      <vt:lpstr>HGｺﾞｼｯｸE</vt:lpstr>
      <vt:lpstr>游ゴシック</vt:lpstr>
      <vt:lpstr>Arial</vt:lpstr>
      <vt:lpstr>Menlo</vt:lpstr>
      <vt:lpstr>パーセル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渡辺宙志</cp:lastModifiedBy>
  <cp:revision>514</cp:revision>
  <dcterms:created xsi:type="dcterms:W3CDTF">2019-01-02T05:23:01Z</dcterms:created>
  <dcterms:modified xsi:type="dcterms:W3CDTF">2020-07-02T09:13:36Z</dcterms:modified>
</cp:coreProperties>
</file>

<file path=docProps/thumbnail.jpeg>
</file>